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31"/>
  </p:notesMasterIdLst>
  <p:sldIdLst>
    <p:sldId id="256" r:id="rId6"/>
    <p:sldId id="335" r:id="rId7"/>
    <p:sldId id="324" r:id="rId8"/>
    <p:sldId id="336" r:id="rId9"/>
    <p:sldId id="337" r:id="rId10"/>
    <p:sldId id="338" r:id="rId11"/>
    <p:sldId id="325" r:id="rId12"/>
    <p:sldId id="339" r:id="rId13"/>
    <p:sldId id="340" r:id="rId14"/>
    <p:sldId id="305" r:id="rId15"/>
    <p:sldId id="341" r:id="rId16"/>
    <p:sldId id="326" r:id="rId17"/>
    <p:sldId id="342" r:id="rId18"/>
    <p:sldId id="343" r:id="rId19"/>
    <p:sldId id="349" r:id="rId20"/>
    <p:sldId id="344" r:id="rId21"/>
    <p:sldId id="304" r:id="rId22"/>
    <p:sldId id="345" r:id="rId23"/>
    <p:sldId id="350" r:id="rId24"/>
    <p:sldId id="346" r:id="rId25"/>
    <p:sldId id="303" r:id="rId26"/>
    <p:sldId id="347" r:id="rId27"/>
    <p:sldId id="334" r:id="rId28"/>
    <p:sldId id="348" r:id="rId29"/>
    <p:sldId id="35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99" autoAdjust="0"/>
    <p:restoredTop sz="92801" autoAdjust="0"/>
  </p:normalViewPr>
  <p:slideViewPr>
    <p:cSldViewPr snapToGrid="0">
      <p:cViewPr>
        <p:scale>
          <a:sx n="150" d="100"/>
          <a:sy n="150" d="100"/>
        </p:scale>
        <p:origin x="3056" y="1504"/>
      </p:cViewPr>
      <p:guideLst>
        <p:guide orient="horz" pos="2160"/>
        <p:guide pos="3840"/>
      </p:guideLst>
    </p:cSldViewPr>
  </p:slideViewPr>
  <p:notesTextViewPr>
    <p:cViewPr>
      <p:scale>
        <a:sx n="70" d="100"/>
        <a:sy n="7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customXml" Target="../customXml/item4.xml"/><Relationship Id="rId5" Type="http://schemas.openxmlformats.org/officeDocument/2006/relationships/slideMaster" Target="slideMasters/slideMaster1.xml"/><Relationship Id="rId30" Type="http://schemas.openxmlformats.org/officeDocument/2006/relationships/slide" Target="slides/slide25.xml"/><Relationship Id="rId31" Type="http://schemas.openxmlformats.org/officeDocument/2006/relationships/notesMaster" Target="notesMasters/notesMaster1.xml"/><Relationship Id="rId32" Type="http://schemas.openxmlformats.org/officeDocument/2006/relationships/presProps" Target="presProps.xml"/><Relationship Id="rId9" Type="http://schemas.openxmlformats.org/officeDocument/2006/relationships/slide" Target="slides/slide4.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542779-2647-4DB4-81F7-950DA65F16CC}" type="datetimeFigureOut">
              <a:rPr lang="en-GB" smtClean="0"/>
              <a:t>30/01/2018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562FD5-9C6D-45F8-BD7D-8E56D5D12E8A}" type="slidenum">
              <a:rPr lang="en-GB" smtClean="0"/>
              <a:t>‹#›</a:t>
            </a:fld>
            <a:endParaRPr lang="en-GB"/>
          </a:p>
        </p:txBody>
      </p:sp>
    </p:spTree>
    <p:extLst>
      <p:ext uri="{BB962C8B-B14F-4D97-AF65-F5344CB8AC3E}">
        <p14:creationId xmlns:p14="http://schemas.microsoft.com/office/powerpoint/2010/main" val="24540853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562FD5-9C6D-45F8-BD7D-8E56D5D12E8A}" type="slidenum">
              <a:rPr lang="en-GB" smtClean="0"/>
              <a:t>1</a:t>
            </a:fld>
            <a:endParaRPr lang="en-GB"/>
          </a:p>
        </p:txBody>
      </p:sp>
    </p:spTree>
    <p:extLst>
      <p:ext uri="{BB962C8B-B14F-4D97-AF65-F5344CB8AC3E}">
        <p14:creationId xmlns:p14="http://schemas.microsoft.com/office/powerpoint/2010/main" val="19395715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562FD5-9C6D-45F8-BD7D-8E56D5D12E8A}" type="slidenum">
              <a:rPr lang="en-GB" smtClean="0"/>
              <a:t>10</a:t>
            </a:fld>
            <a:endParaRPr lang="en-GB"/>
          </a:p>
        </p:txBody>
      </p:sp>
    </p:spTree>
    <p:extLst>
      <p:ext uri="{BB962C8B-B14F-4D97-AF65-F5344CB8AC3E}">
        <p14:creationId xmlns:p14="http://schemas.microsoft.com/office/powerpoint/2010/main" val="19318937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562FD5-9C6D-45F8-BD7D-8E56D5D12E8A}" type="slidenum">
              <a:rPr lang="en-GB" smtClean="0"/>
              <a:t>11</a:t>
            </a:fld>
            <a:endParaRPr lang="en-GB"/>
          </a:p>
        </p:txBody>
      </p:sp>
    </p:spTree>
    <p:extLst>
      <p:ext uri="{BB962C8B-B14F-4D97-AF65-F5344CB8AC3E}">
        <p14:creationId xmlns:p14="http://schemas.microsoft.com/office/powerpoint/2010/main" val="20341729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562FD5-9C6D-45F8-BD7D-8E56D5D12E8A}" type="slidenum">
              <a:rPr lang="en-GB" smtClean="0"/>
              <a:t>12</a:t>
            </a:fld>
            <a:endParaRPr lang="en-GB"/>
          </a:p>
        </p:txBody>
      </p:sp>
    </p:spTree>
    <p:extLst>
      <p:ext uri="{BB962C8B-B14F-4D97-AF65-F5344CB8AC3E}">
        <p14:creationId xmlns:p14="http://schemas.microsoft.com/office/powerpoint/2010/main" val="6044675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562FD5-9C6D-45F8-BD7D-8E56D5D12E8A}" type="slidenum">
              <a:rPr lang="en-GB" smtClean="0"/>
              <a:t>13</a:t>
            </a:fld>
            <a:endParaRPr lang="en-GB"/>
          </a:p>
        </p:txBody>
      </p:sp>
    </p:spTree>
    <p:extLst>
      <p:ext uri="{BB962C8B-B14F-4D97-AF65-F5344CB8AC3E}">
        <p14:creationId xmlns:p14="http://schemas.microsoft.com/office/powerpoint/2010/main" val="13420178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562FD5-9C6D-45F8-BD7D-8E56D5D12E8A}" type="slidenum">
              <a:rPr lang="en-GB" smtClean="0"/>
              <a:t>14</a:t>
            </a:fld>
            <a:endParaRPr lang="en-GB"/>
          </a:p>
        </p:txBody>
      </p:sp>
    </p:spTree>
    <p:extLst>
      <p:ext uri="{BB962C8B-B14F-4D97-AF65-F5344CB8AC3E}">
        <p14:creationId xmlns:p14="http://schemas.microsoft.com/office/powerpoint/2010/main" val="20432475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562FD5-9C6D-45F8-BD7D-8E56D5D12E8A}" type="slidenum">
              <a:rPr lang="en-GB" smtClean="0"/>
              <a:t>15</a:t>
            </a:fld>
            <a:endParaRPr lang="en-GB"/>
          </a:p>
        </p:txBody>
      </p:sp>
    </p:spTree>
    <p:extLst>
      <p:ext uri="{BB962C8B-B14F-4D97-AF65-F5344CB8AC3E}">
        <p14:creationId xmlns:p14="http://schemas.microsoft.com/office/powerpoint/2010/main" val="11021866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562FD5-9C6D-45F8-BD7D-8E56D5D12E8A}" type="slidenum">
              <a:rPr lang="en-GB" smtClean="0"/>
              <a:t>16</a:t>
            </a:fld>
            <a:endParaRPr lang="en-GB"/>
          </a:p>
        </p:txBody>
      </p:sp>
    </p:spTree>
    <p:extLst>
      <p:ext uri="{BB962C8B-B14F-4D97-AF65-F5344CB8AC3E}">
        <p14:creationId xmlns:p14="http://schemas.microsoft.com/office/powerpoint/2010/main" val="20644406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562FD5-9C6D-45F8-BD7D-8E56D5D12E8A}" type="slidenum">
              <a:rPr lang="en-GB" smtClean="0"/>
              <a:t>17</a:t>
            </a:fld>
            <a:endParaRPr lang="en-GB"/>
          </a:p>
        </p:txBody>
      </p:sp>
    </p:spTree>
    <p:extLst>
      <p:ext uri="{BB962C8B-B14F-4D97-AF65-F5344CB8AC3E}">
        <p14:creationId xmlns:p14="http://schemas.microsoft.com/office/powerpoint/2010/main" val="20828489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562FD5-9C6D-45F8-BD7D-8E56D5D12E8A}" type="slidenum">
              <a:rPr lang="en-GB" smtClean="0"/>
              <a:t>18</a:t>
            </a:fld>
            <a:endParaRPr lang="en-GB"/>
          </a:p>
        </p:txBody>
      </p:sp>
    </p:spTree>
    <p:extLst>
      <p:ext uri="{BB962C8B-B14F-4D97-AF65-F5344CB8AC3E}">
        <p14:creationId xmlns:p14="http://schemas.microsoft.com/office/powerpoint/2010/main" val="14042832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562FD5-9C6D-45F8-BD7D-8E56D5D12E8A}" type="slidenum">
              <a:rPr lang="en-GB" smtClean="0"/>
              <a:t>19</a:t>
            </a:fld>
            <a:endParaRPr lang="en-GB"/>
          </a:p>
        </p:txBody>
      </p:sp>
    </p:spTree>
    <p:extLst>
      <p:ext uri="{BB962C8B-B14F-4D97-AF65-F5344CB8AC3E}">
        <p14:creationId xmlns:p14="http://schemas.microsoft.com/office/powerpoint/2010/main" val="365570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562FD5-9C6D-45F8-BD7D-8E56D5D12E8A}" type="slidenum">
              <a:rPr lang="en-GB" smtClean="0"/>
              <a:t>2</a:t>
            </a:fld>
            <a:endParaRPr lang="en-GB"/>
          </a:p>
        </p:txBody>
      </p:sp>
    </p:spTree>
    <p:extLst>
      <p:ext uri="{BB962C8B-B14F-4D97-AF65-F5344CB8AC3E}">
        <p14:creationId xmlns:p14="http://schemas.microsoft.com/office/powerpoint/2010/main" val="8446864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562FD5-9C6D-45F8-BD7D-8E56D5D12E8A}" type="slidenum">
              <a:rPr lang="en-GB" smtClean="0"/>
              <a:t>20</a:t>
            </a:fld>
            <a:endParaRPr lang="en-GB"/>
          </a:p>
        </p:txBody>
      </p:sp>
    </p:spTree>
    <p:extLst>
      <p:ext uri="{BB962C8B-B14F-4D97-AF65-F5344CB8AC3E}">
        <p14:creationId xmlns:p14="http://schemas.microsoft.com/office/powerpoint/2010/main" val="18582327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562FD5-9C6D-45F8-BD7D-8E56D5D12E8A}" type="slidenum">
              <a:rPr lang="en-GB" smtClean="0"/>
              <a:t>21</a:t>
            </a:fld>
            <a:endParaRPr lang="en-GB"/>
          </a:p>
        </p:txBody>
      </p:sp>
    </p:spTree>
    <p:extLst>
      <p:ext uri="{BB962C8B-B14F-4D97-AF65-F5344CB8AC3E}">
        <p14:creationId xmlns:p14="http://schemas.microsoft.com/office/powerpoint/2010/main" val="17237673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562FD5-9C6D-45F8-BD7D-8E56D5D12E8A}" type="slidenum">
              <a:rPr lang="en-GB" smtClean="0"/>
              <a:t>22</a:t>
            </a:fld>
            <a:endParaRPr lang="en-GB"/>
          </a:p>
        </p:txBody>
      </p:sp>
    </p:spTree>
    <p:extLst>
      <p:ext uri="{BB962C8B-B14F-4D97-AF65-F5344CB8AC3E}">
        <p14:creationId xmlns:p14="http://schemas.microsoft.com/office/powerpoint/2010/main" val="11652687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562FD5-9C6D-45F8-BD7D-8E56D5D12E8A}" type="slidenum">
              <a:rPr lang="en-GB" smtClean="0"/>
              <a:t>23</a:t>
            </a:fld>
            <a:endParaRPr lang="en-GB"/>
          </a:p>
        </p:txBody>
      </p:sp>
    </p:spTree>
    <p:extLst>
      <p:ext uri="{BB962C8B-B14F-4D97-AF65-F5344CB8AC3E}">
        <p14:creationId xmlns:p14="http://schemas.microsoft.com/office/powerpoint/2010/main" val="8509211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562FD5-9C6D-45F8-BD7D-8E56D5D12E8A}" type="slidenum">
              <a:rPr lang="en-GB" smtClean="0"/>
              <a:t>24</a:t>
            </a:fld>
            <a:endParaRPr lang="en-GB"/>
          </a:p>
        </p:txBody>
      </p:sp>
    </p:spTree>
    <p:extLst>
      <p:ext uri="{BB962C8B-B14F-4D97-AF65-F5344CB8AC3E}">
        <p14:creationId xmlns:p14="http://schemas.microsoft.com/office/powerpoint/2010/main" val="20018573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562FD5-9C6D-45F8-BD7D-8E56D5D12E8A}" type="slidenum">
              <a:rPr lang="en-GB" smtClean="0"/>
              <a:t>25</a:t>
            </a:fld>
            <a:endParaRPr lang="en-GB"/>
          </a:p>
        </p:txBody>
      </p:sp>
    </p:spTree>
    <p:extLst>
      <p:ext uri="{BB962C8B-B14F-4D97-AF65-F5344CB8AC3E}">
        <p14:creationId xmlns:p14="http://schemas.microsoft.com/office/powerpoint/2010/main" val="1623185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562FD5-9C6D-45F8-BD7D-8E56D5D12E8A}" type="slidenum">
              <a:rPr lang="en-GB" smtClean="0"/>
              <a:t>3</a:t>
            </a:fld>
            <a:endParaRPr lang="en-GB"/>
          </a:p>
        </p:txBody>
      </p:sp>
    </p:spTree>
    <p:extLst>
      <p:ext uri="{BB962C8B-B14F-4D97-AF65-F5344CB8AC3E}">
        <p14:creationId xmlns:p14="http://schemas.microsoft.com/office/powerpoint/2010/main" val="1856404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562FD5-9C6D-45F8-BD7D-8E56D5D12E8A}" type="slidenum">
              <a:rPr lang="en-GB" smtClean="0"/>
              <a:t>4</a:t>
            </a:fld>
            <a:endParaRPr lang="en-GB"/>
          </a:p>
        </p:txBody>
      </p:sp>
    </p:spTree>
    <p:extLst>
      <p:ext uri="{BB962C8B-B14F-4D97-AF65-F5344CB8AC3E}">
        <p14:creationId xmlns:p14="http://schemas.microsoft.com/office/powerpoint/2010/main" val="2026724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562FD5-9C6D-45F8-BD7D-8E56D5D12E8A}" type="slidenum">
              <a:rPr lang="en-GB" smtClean="0"/>
              <a:t>5</a:t>
            </a:fld>
            <a:endParaRPr lang="en-GB"/>
          </a:p>
        </p:txBody>
      </p:sp>
    </p:spTree>
    <p:extLst>
      <p:ext uri="{BB962C8B-B14F-4D97-AF65-F5344CB8AC3E}">
        <p14:creationId xmlns:p14="http://schemas.microsoft.com/office/powerpoint/2010/main" val="17358323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562FD5-9C6D-45F8-BD7D-8E56D5D12E8A}" type="slidenum">
              <a:rPr lang="en-GB" smtClean="0"/>
              <a:t>6</a:t>
            </a:fld>
            <a:endParaRPr lang="en-GB"/>
          </a:p>
        </p:txBody>
      </p:sp>
    </p:spTree>
    <p:extLst>
      <p:ext uri="{BB962C8B-B14F-4D97-AF65-F5344CB8AC3E}">
        <p14:creationId xmlns:p14="http://schemas.microsoft.com/office/powerpoint/2010/main" val="8274457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562FD5-9C6D-45F8-BD7D-8E56D5D12E8A}" type="slidenum">
              <a:rPr lang="en-GB" smtClean="0"/>
              <a:t>7</a:t>
            </a:fld>
            <a:endParaRPr lang="en-GB"/>
          </a:p>
        </p:txBody>
      </p:sp>
    </p:spTree>
    <p:extLst>
      <p:ext uri="{BB962C8B-B14F-4D97-AF65-F5344CB8AC3E}">
        <p14:creationId xmlns:p14="http://schemas.microsoft.com/office/powerpoint/2010/main" val="6648316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562FD5-9C6D-45F8-BD7D-8E56D5D12E8A}" type="slidenum">
              <a:rPr lang="en-GB" smtClean="0"/>
              <a:t>8</a:t>
            </a:fld>
            <a:endParaRPr lang="en-GB"/>
          </a:p>
        </p:txBody>
      </p:sp>
    </p:spTree>
    <p:extLst>
      <p:ext uri="{BB962C8B-B14F-4D97-AF65-F5344CB8AC3E}">
        <p14:creationId xmlns:p14="http://schemas.microsoft.com/office/powerpoint/2010/main" val="20542922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562FD5-9C6D-45F8-BD7D-8E56D5D12E8A}" type="slidenum">
              <a:rPr lang="en-GB" smtClean="0"/>
              <a:t>9</a:t>
            </a:fld>
            <a:endParaRPr lang="en-GB"/>
          </a:p>
        </p:txBody>
      </p:sp>
    </p:spTree>
    <p:extLst>
      <p:ext uri="{BB962C8B-B14F-4D97-AF65-F5344CB8AC3E}">
        <p14:creationId xmlns:p14="http://schemas.microsoft.com/office/powerpoint/2010/main" val="1315345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DB5BEDD4-09AA-47EC-91E7-31AB81680FBA}" type="datetimeFigureOut">
              <a:rPr lang="en-GB" smtClean="0"/>
              <a:t>30/01/2018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69A7C91-B29B-47F2-8DFA-37F74A899F16}" type="slidenum">
              <a:rPr lang="en-GB" smtClean="0"/>
              <a:t>‹#›</a:t>
            </a:fld>
            <a:endParaRPr lang="en-GB"/>
          </a:p>
        </p:txBody>
      </p:sp>
    </p:spTree>
    <p:extLst>
      <p:ext uri="{BB962C8B-B14F-4D97-AF65-F5344CB8AC3E}">
        <p14:creationId xmlns:p14="http://schemas.microsoft.com/office/powerpoint/2010/main" val="29501316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B5BEDD4-09AA-47EC-91E7-31AB81680FBA}" type="datetimeFigureOut">
              <a:rPr lang="en-GB" smtClean="0"/>
              <a:t>30/01/2018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69A7C91-B29B-47F2-8DFA-37F74A899F16}" type="slidenum">
              <a:rPr lang="en-GB" smtClean="0"/>
              <a:t>‹#›</a:t>
            </a:fld>
            <a:endParaRPr lang="en-GB"/>
          </a:p>
        </p:txBody>
      </p:sp>
    </p:spTree>
    <p:extLst>
      <p:ext uri="{BB962C8B-B14F-4D97-AF65-F5344CB8AC3E}">
        <p14:creationId xmlns:p14="http://schemas.microsoft.com/office/powerpoint/2010/main" val="2607023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B5BEDD4-09AA-47EC-91E7-31AB81680FBA}" type="datetimeFigureOut">
              <a:rPr lang="en-GB" smtClean="0"/>
              <a:t>30/01/2018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69A7C91-B29B-47F2-8DFA-37F74A899F16}" type="slidenum">
              <a:rPr lang="en-GB" smtClean="0"/>
              <a:t>‹#›</a:t>
            </a:fld>
            <a:endParaRPr lang="en-GB"/>
          </a:p>
        </p:txBody>
      </p:sp>
    </p:spTree>
    <p:extLst>
      <p:ext uri="{BB962C8B-B14F-4D97-AF65-F5344CB8AC3E}">
        <p14:creationId xmlns:p14="http://schemas.microsoft.com/office/powerpoint/2010/main" val="1375511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B5BEDD4-09AA-47EC-91E7-31AB81680FBA}" type="datetimeFigureOut">
              <a:rPr lang="en-GB" smtClean="0"/>
              <a:t>30/01/2018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69A7C91-B29B-47F2-8DFA-37F74A899F16}" type="slidenum">
              <a:rPr lang="en-GB" smtClean="0"/>
              <a:t>‹#›</a:t>
            </a:fld>
            <a:endParaRPr lang="en-GB"/>
          </a:p>
        </p:txBody>
      </p:sp>
    </p:spTree>
    <p:extLst>
      <p:ext uri="{BB962C8B-B14F-4D97-AF65-F5344CB8AC3E}">
        <p14:creationId xmlns:p14="http://schemas.microsoft.com/office/powerpoint/2010/main" val="3680131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B5BEDD4-09AA-47EC-91E7-31AB81680FBA}" type="datetimeFigureOut">
              <a:rPr lang="en-GB" smtClean="0"/>
              <a:t>30/01/2018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69A7C91-B29B-47F2-8DFA-37F74A899F16}" type="slidenum">
              <a:rPr lang="en-GB" smtClean="0"/>
              <a:t>‹#›</a:t>
            </a:fld>
            <a:endParaRPr lang="en-GB"/>
          </a:p>
        </p:txBody>
      </p:sp>
    </p:spTree>
    <p:extLst>
      <p:ext uri="{BB962C8B-B14F-4D97-AF65-F5344CB8AC3E}">
        <p14:creationId xmlns:p14="http://schemas.microsoft.com/office/powerpoint/2010/main" val="28395756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DB5BEDD4-09AA-47EC-91E7-31AB81680FBA}" type="datetimeFigureOut">
              <a:rPr lang="en-GB" smtClean="0"/>
              <a:t>30/01/2018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69A7C91-B29B-47F2-8DFA-37F74A899F16}" type="slidenum">
              <a:rPr lang="en-GB" smtClean="0"/>
              <a:t>‹#›</a:t>
            </a:fld>
            <a:endParaRPr lang="en-GB"/>
          </a:p>
        </p:txBody>
      </p:sp>
    </p:spTree>
    <p:extLst>
      <p:ext uri="{BB962C8B-B14F-4D97-AF65-F5344CB8AC3E}">
        <p14:creationId xmlns:p14="http://schemas.microsoft.com/office/powerpoint/2010/main" val="1067910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B5BEDD4-09AA-47EC-91E7-31AB81680FBA}" type="datetimeFigureOut">
              <a:rPr lang="en-GB" smtClean="0"/>
              <a:t>30/01/2018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69A7C91-B29B-47F2-8DFA-37F74A899F16}" type="slidenum">
              <a:rPr lang="en-GB" smtClean="0"/>
              <a:t>‹#›</a:t>
            </a:fld>
            <a:endParaRPr lang="en-GB"/>
          </a:p>
        </p:txBody>
      </p:sp>
    </p:spTree>
    <p:extLst>
      <p:ext uri="{BB962C8B-B14F-4D97-AF65-F5344CB8AC3E}">
        <p14:creationId xmlns:p14="http://schemas.microsoft.com/office/powerpoint/2010/main" val="1942655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DB5BEDD4-09AA-47EC-91E7-31AB81680FBA}" type="datetimeFigureOut">
              <a:rPr lang="en-GB" smtClean="0"/>
              <a:t>30/01/2018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69A7C91-B29B-47F2-8DFA-37F74A899F16}" type="slidenum">
              <a:rPr lang="en-GB" smtClean="0"/>
              <a:t>‹#›</a:t>
            </a:fld>
            <a:endParaRPr lang="en-GB"/>
          </a:p>
        </p:txBody>
      </p:sp>
    </p:spTree>
    <p:extLst>
      <p:ext uri="{BB962C8B-B14F-4D97-AF65-F5344CB8AC3E}">
        <p14:creationId xmlns:p14="http://schemas.microsoft.com/office/powerpoint/2010/main" val="5817124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5BEDD4-09AA-47EC-91E7-31AB81680FBA}" type="datetimeFigureOut">
              <a:rPr lang="en-GB" smtClean="0"/>
              <a:t>30/01/2018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69A7C91-B29B-47F2-8DFA-37F74A899F16}" type="slidenum">
              <a:rPr lang="en-GB" smtClean="0"/>
              <a:t>‹#›</a:t>
            </a:fld>
            <a:endParaRPr lang="en-GB"/>
          </a:p>
        </p:txBody>
      </p:sp>
    </p:spTree>
    <p:extLst>
      <p:ext uri="{BB962C8B-B14F-4D97-AF65-F5344CB8AC3E}">
        <p14:creationId xmlns:p14="http://schemas.microsoft.com/office/powerpoint/2010/main" val="3724536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B5BEDD4-09AA-47EC-91E7-31AB81680FBA}" type="datetimeFigureOut">
              <a:rPr lang="en-GB" smtClean="0"/>
              <a:t>30/01/2018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69A7C91-B29B-47F2-8DFA-37F74A899F16}" type="slidenum">
              <a:rPr lang="en-GB" smtClean="0"/>
              <a:t>‹#›</a:t>
            </a:fld>
            <a:endParaRPr lang="en-GB"/>
          </a:p>
        </p:txBody>
      </p:sp>
    </p:spTree>
    <p:extLst>
      <p:ext uri="{BB962C8B-B14F-4D97-AF65-F5344CB8AC3E}">
        <p14:creationId xmlns:p14="http://schemas.microsoft.com/office/powerpoint/2010/main" val="3710803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B5BEDD4-09AA-47EC-91E7-31AB81680FBA}" type="datetimeFigureOut">
              <a:rPr lang="en-GB" smtClean="0"/>
              <a:t>30/01/2018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69A7C91-B29B-47F2-8DFA-37F74A899F16}" type="slidenum">
              <a:rPr lang="en-GB" smtClean="0"/>
              <a:t>‹#›</a:t>
            </a:fld>
            <a:endParaRPr lang="en-GB"/>
          </a:p>
        </p:txBody>
      </p:sp>
    </p:spTree>
    <p:extLst>
      <p:ext uri="{BB962C8B-B14F-4D97-AF65-F5344CB8AC3E}">
        <p14:creationId xmlns:p14="http://schemas.microsoft.com/office/powerpoint/2010/main" val="197599245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5BEDD4-09AA-47EC-91E7-31AB81680FBA}" type="datetimeFigureOut">
              <a:rPr lang="en-GB" smtClean="0"/>
              <a:t>30/01/2018</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9A7C91-B29B-47F2-8DFA-37F74A899F16}" type="slidenum">
              <a:rPr lang="en-GB" smtClean="0"/>
              <a:t>‹#›</a:t>
            </a:fld>
            <a:endParaRPr lang="en-GB"/>
          </a:p>
        </p:txBody>
      </p:sp>
    </p:spTree>
    <p:extLst>
      <p:ext uri="{BB962C8B-B14F-4D97-AF65-F5344CB8AC3E}">
        <p14:creationId xmlns:p14="http://schemas.microsoft.com/office/powerpoint/2010/main" val="8789542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3.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0"/>
            <a:ext cx="12239995" cy="6889178"/>
          </a:xfrm>
          <a:prstGeom prst="rect">
            <a:avLst/>
          </a:prstGeom>
        </p:spPr>
      </p:pic>
      <p:sp>
        <p:nvSpPr>
          <p:cNvPr id="8" name="TextBox 7"/>
          <p:cNvSpPr txBox="1"/>
          <p:nvPr/>
        </p:nvSpPr>
        <p:spPr>
          <a:xfrm>
            <a:off x="1284964" y="2203497"/>
            <a:ext cx="8752496" cy="1138773"/>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GB" sz="4000" dirty="0" smtClean="0">
                <a:solidFill>
                  <a:schemeClr val="bg1"/>
                </a:solidFill>
              </a:rPr>
              <a:t>Northern Powergrid</a:t>
            </a:r>
            <a:r>
              <a:rPr lang="en-GB" sz="4000" dirty="0">
                <a:solidFill>
                  <a:schemeClr val="bg1"/>
                </a:solidFill>
              </a:rPr>
              <a:t>:</a:t>
            </a:r>
            <a:endParaRPr lang="en-GB" sz="4000" dirty="0" smtClean="0">
              <a:solidFill>
                <a:schemeClr val="bg1"/>
              </a:solidFill>
            </a:endParaRPr>
          </a:p>
          <a:p>
            <a:pPr algn="ctr"/>
            <a:r>
              <a:rPr lang="en-GB" sz="2800" dirty="0">
                <a:solidFill>
                  <a:schemeClr val="bg1"/>
                </a:solidFill>
              </a:rPr>
              <a:t>Efficiency Design</a:t>
            </a:r>
            <a:endParaRPr lang="en-US" sz="3200" dirty="0">
              <a:solidFill>
                <a:schemeClr val="bg1"/>
              </a:solidFill>
            </a:endParaRPr>
          </a:p>
        </p:txBody>
      </p:sp>
      <p:sp>
        <p:nvSpPr>
          <p:cNvPr id="11" name="TextBox 10"/>
          <p:cNvSpPr txBox="1"/>
          <p:nvPr/>
        </p:nvSpPr>
        <p:spPr>
          <a:xfrm>
            <a:off x="2653553" y="3843301"/>
            <a:ext cx="6015318" cy="37240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GB" sz="1600" dirty="0" err="1">
                <a:solidFill>
                  <a:schemeClr val="bg1"/>
                </a:solidFill>
              </a:rPr>
              <a:t>www.northernpowergrid.com</a:t>
            </a:r>
            <a:r>
              <a:rPr lang="en-GB" sz="1600" dirty="0">
                <a:solidFill>
                  <a:schemeClr val="bg1"/>
                </a:solidFill>
              </a:rPr>
              <a:t>/education</a:t>
            </a:r>
            <a:endParaRPr lang="en-US" dirty="0">
              <a:solidFill>
                <a:schemeClr val="bg1"/>
              </a:solidFill>
            </a:endParaRPr>
          </a:p>
        </p:txBody>
      </p:sp>
      <p:cxnSp>
        <p:nvCxnSpPr>
          <p:cNvPr id="4" name="Straight Connector 3"/>
          <p:cNvCxnSpPr/>
          <p:nvPr/>
        </p:nvCxnSpPr>
        <p:spPr>
          <a:xfrm>
            <a:off x="3872753" y="3696793"/>
            <a:ext cx="3496235"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724464083"/>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2" y="0"/>
            <a:ext cx="12237353" cy="6887691"/>
          </a:xfrm>
          <a:prstGeom prst="rect">
            <a:avLst/>
          </a:prstGeom>
        </p:spPr>
      </p:pic>
      <p:sp>
        <p:nvSpPr>
          <p:cNvPr id="6" name="TextBox 5"/>
          <p:cNvSpPr txBox="1"/>
          <p:nvPr/>
        </p:nvSpPr>
        <p:spPr>
          <a:xfrm>
            <a:off x="1671543" y="2427680"/>
            <a:ext cx="6795124" cy="2862322"/>
          </a:xfrm>
          <a:prstGeom prst="rect">
            <a:avLst/>
          </a:prstGeom>
          <a:noFill/>
        </p:spPr>
        <p:txBody>
          <a:bodyPr wrap="square" rtlCol="0">
            <a:spAutoFit/>
          </a:bodyPr>
          <a:lstStyle/>
          <a:p>
            <a:pPr algn="ctr"/>
            <a:r>
              <a:rPr lang="en-GB" sz="3600" dirty="0">
                <a:solidFill>
                  <a:srgbClr val="C00000"/>
                </a:solidFill>
              </a:rPr>
              <a:t>In pairs, discuss how the demand for extra electricity could be </a:t>
            </a:r>
            <a:r>
              <a:rPr lang="en-GB" sz="3600" dirty="0" smtClean="0">
                <a:solidFill>
                  <a:srgbClr val="C00000"/>
                </a:solidFill>
              </a:rPr>
              <a:t>met. Evaluate </a:t>
            </a:r>
            <a:r>
              <a:rPr lang="en-GB" sz="3600" dirty="0">
                <a:solidFill>
                  <a:srgbClr val="C00000"/>
                </a:solidFill>
              </a:rPr>
              <a:t>your ideas taking into consideration issues such as environmental factors</a:t>
            </a:r>
            <a:r>
              <a:rPr lang="en-GB" sz="3600" dirty="0" smtClean="0">
                <a:solidFill>
                  <a:srgbClr val="C00000"/>
                </a:solidFill>
              </a:rPr>
              <a:t>.</a:t>
            </a:r>
            <a:endParaRPr lang="en-US" sz="2000" dirty="0">
              <a:solidFill>
                <a:srgbClr val="C00000"/>
              </a:solidFill>
              <a:latin typeface="+mj-lt"/>
            </a:endParaRPr>
          </a:p>
        </p:txBody>
      </p:sp>
    </p:spTree>
    <p:extLst>
      <p:ext uri="{BB962C8B-B14F-4D97-AF65-F5344CB8AC3E}">
        <p14:creationId xmlns:p14="http://schemas.microsoft.com/office/powerpoint/2010/main" val="907432217"/>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2" y="0"/>
            <a:ext cx="12237353" cy="6887691"/>
          </a:xfrm>
          <a:prstGeom prst="rect">
            <a:avLst/>
          </a:prstGeom>
        </p:spPr>
      </p:pic>
      <p:sp>
        <p:nvSpPr>
          <p:cNvPr id="6" name="TextBox 5"/>
          <p:cNvSpPr txBox="1"/>
          <p:nvPr/>
        </p:nvSpPr>
        <p:spPr>
          <a:xfrm>
            <a:off x="1536077" y="2216013"/>
            <a:ext cx="7066056" cy="3631763"/>
          </a:xfrm>
          <a:prstGeom prst="rect">
            <a:avLst/>
          </a:prstGeom>
          <a:noFill/>
        </p:spPr>
        <p:txBody>
          <a:bodyPr wrap="square" rtlCol="0">
            <a:spAutoFit/>
          </a:bodyPr>
          <a:lstStyle/>
          <a:p>
            <a:pPr algn="ctr"/>
            <a:r>
              <a:rPr lang="en-GB" sz="5400" dirty="0">
                <a:solidFill>
                  <a:srgbClr val="C00000"/>
                </a:solidFill>
              </a:rPr>
              <a:t>Extension:</a:t>
            </a:r>
            <a:r>
              <a:rPr lang="en-GB" sz="3600" dirty="0">
                <a:solidFill>
                  <a:srgbClr val="C00000"/>
                </a:solidFill>
              </a:rPr>
              <a:t/>
            </a:r>
            <a:br>
              <a:rPr lang="en-GB" sz="3600" dirty="0">
                <a:solidFill>
                  <a:srgbClr val="C00000"/>
                </a:solidFill>
              </a:rPr>
            </a:br>
            <a:r>
              <a:rPr lang="en-GB" sz="4000" dirty="0">
                <a:solidFill>
                  <a:srgbClr val="C00000"/>
                </a:solidFill>
              </a:rPr>
              <a:t>Is there a way we could improve any of the available methods of providing energy?</a:t>
            </a:r>
            <a:r>
              <a:rPr lang="en-GB" sz="3600" dirty="0">
                <a:solidFill>
                  <a:srgbClr val="C00000"/>
                </a:solidFill>
              </a:rPr>
              <a:t/>
            </a:r>
            <a:br>
              <a:rPr lang="en-GB" sz="3600" dirty="0">
                <a:solidFill>
                  <a:srgbClr val="C00000"/>
                </a:solidFill>
              </a:rPr>
            </a:br>
            <a:r>
              <a:rPr lang="en-GB" sz="3600" dirty="0">
                <a:solidFill>
                  <a:srgbClr val="C00000"/>
                </a:solidFill>
              </a:rPr>
              <a:t/>
            </a:r>
            <a:br>
              <a:rPr lang="en-GB" sz="3600" dirty="0">
                <a:solidFill>
                  <a:srgbClr val="C00000"/>
                </a:solidFill>
              </a:rPr>
            </a:br>
            <a:endParaRPr lang="en-US" sz="2000" dirty="0">
              <a:solidFill>
                <a:srgbClr val="C00000"/>
              </a:solidFill>
              <a:latin typeface="+mj-lt"/>
            </a:endParaRPr>
          </a:p>
        </p:txBody>
      </p:sp>
    </p:spTree>
    <p:extLst>
      <p:ext uri="{BB962C8B-B14F-4D97-AF65-F5344CB8AC3E}">
        <p14:creationId xmlns:p14="http://schemas.microsoft.com/office/powerpoint/2010/main" val="352008338"/>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0"/>
            <a:ext cx="12239995" cy="6889177"/>
          </a:xfrm>
          <a:prstGeom prst="rect">
            <a:avLst/>
          </a:prstGeom>
        </p:spPr>
      </p:pic>
      <p:sp>
        <p:nvSpPr>
          <p:cNvPr id="7" name="TextBox 6"/>
          <p:cNvSpPr txBox="1"/>
          <p:nvPr/>
        </p:nvSpPr>
        <p:spPr>
          <a:xfrm>
            <a:off x="867023" y="1866077"/>
            <a:ext cx="3129243" cy="1938992"/>
          </a:xfrm>
          <a:prstGeom prst="rect">
            <a:avLst/>
          </a:prstGeom>
          <a:noFill/>
        </p:spPr>
        <p:txBody>
          <a:bodyPr wrap="square" rtlCol="0">
            <a:spAutoFit/>
          </a:bodyPr>
          <a:lstStyle/>
          <a:p>
            <a:pPr algn="ctr"/>
            <a:r>
              <a:rPr lang="en-GB" sz="6000" dirty="0" smtClean="0">
                <a:solidFill>
                  <a:srgbClr val="C00000"/>
                </a:solidFill>
                <a:cs typeface="Calibri Light" panose="020F0302020204030204" pitchFamily="34" charset="0"/>
              </a:rPr>
              <a:t>What is a turbine?</a:t>
            </a:r>
            <a:endParaRPr lang="en-US" sz="4800" dirty="0">
              <a:solidFill>
                <a:srgbClr val="C00000"/>
              </a:solidFill>
            </a:endParaRPr>
          </a:p>
        </p:txBody>
      </p:sp>
    </p:spTree>
    <p:extLst>
      <p:ext uri="{BB962C8B-B14F-4D97-AF65-F5344CB8AC3E}">
        <p14:creationId xmlns:p14="http://schemas.microsoft.com/office/powerpoint/2010/main" val="1106168287"/>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0"/>
            <a:ext cx="12239995" cy="6889177"/>
          </a:xfrm>
          <a:prstGeom prst="rect">
            <a:avLst/>
          </a:prstGeom>
        </p:spPr>
      </p:pic>
      <p:sp>
        <p:nvSpPr>
          <p:cNvPr id="7" name="TextBox 6"/>
          <p:cNvSpPr txBox="1"/>
          <p:nvPr/>
        </p:nvSpPr>
        <p:spPr>
          <a:xfrm>
            <a:off x="689222" y="2010009"/>
            <a:ext cx="3459444" cy="2062103"/>
          </a:xfrm>
          <a:prstGeom prst="rect">
            <a:avLst/>
          </a:prstGeom>
          <a:noFill/>
        </p:spPr>
        <p:txBody>
          <a:bodyPr wrap="square" rtlCol="0">
            <a:spAutoFit/>
          </a:bodyPr>
          <a:lstStyle/>
          <a:p>
            <a:pPr algn="ctr"/>
            <a:r>
              <a:rPr lang="en-GB" sz="3200" dirty="0">
                <a:solidFill>
                  <a:srgbClr val="C00000"/>
                </a:solidFill>
                <a:cs typeface="Calibri Light" panose="020F0302020204030204" pitchFamily="34" charset="0"/>
              </a:rPr>
              <a:t>What is a turbine?</a:t>
            </a:r>
            <a:r>
              <a:rPr lang="en-GB" sz="2800" dirty="0">
                <a:solidFill>
                  <a:srgbClr val="C00000"/>
                </a:solidFill>
                <a:cs typeface="Calibri Light" panose="020F0302020204030204" pitchFamily="34" charset="0"/>
              </a:rPr>
              <a:t/>
            </a:r>
            <a:br>
              <a:rPr lang="en-GB" sz="2800" dirty="0">
                <a:solidFill>
                  <a:srgbClr val="C00000"/>
                </a:solidFill>
                <a:cs typeface="Calibri Light" panose="020F0302020204030204" pitchFamily="34" charset="0"/>
              </a:rPr>
            </a:br>
            <a:r>
              <a:rPr lang="en-GB" sz="2400" dirty="0">
                <a:solidFill>
                  <a:srgbClr val="C00000"/>
                </a:solidFill>
                <a:latin typeface="Calibri Light" panose="020F0302020204030204" pitchFamily="34" charset="0"/>
                <a:cs typeface="Calibri Light" panose="020F0302020204030204" pitchFamily="34" charset="0"/>
              </a:rPr>
              <a:t>A turbine is a rotary mechanical device that extracts energy from </a:t>
            </a:r>
            <a:r>
              <a:rPr lang="en-GB" sz="2400" dirty="0" smtClean="0">
                <a:solidFill>
                  <a:srgbClr val="C00000"/>
                </a:solidFill>
                <a:latin typeface="Calibri Light" panose="020F0302020204030204" pitchFamily="34" charset="0"/>
                <a:cs typeface="Calibri Light" panose="020F0302020204030204" pitchFamily="34" charset="0"/>
              </a:rPr>
              <a:t>a moving liquid or gas.</a:t>
            </a:r>
            <a:endParaRPr lang="en-US" dirty="0">
              <a:solidFill>
                <a:srgbClr val="C00000"/>
              </a:solidFill>
            </a:endParaRPr>
          </a:p>
        </p:txBody>
      </p:sp>
    </p:spTree>
    <p:extLst>
      <p:ext uri="{BB962C8B-B14F-4D97-AF65-F5344CB8AC3E}">
        <p14:creationId xmlns:p14="http://schemas.microsoft.com/office/powerpoint/2010/main" val="858204450"/>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0"/>
            <a:ext cx="12239994" cy="6889177"/>
          </a:xfrm>
          <a:prstGeom prst="rect">
            <a:avLst/>
          </a:prstGeom>
        </p:spPr>
      </p:pic>
      <p:sp>
        <p:nvSpPr>
          <p:cNvPr id="7" name="TextBox 6"/>
          <p:cNvSpPr txBox="1"/>
          <p:nvPr/>
        </p:nvSpPr>
        <p:spPr>
          <a:xfrm>
            <a:off x="706155" y="1899943"/>
            <a:ext cx="3425578" cy="2185214"/>
          </a:xfrm>
          <a:prstGeom prst="rect">
            <a:avLst/>
          </a:prstGeom>
          <a:noFill/>
        </p:spPr>
        <p:txBody>
          <a:bodyPr wrap="square" rtlCol="0">
            <a:spAutoFit/>
          </a:bodyPr>
          <a:lstStyle/>
          <a:p>
            <a:pPr algn="ctr"/>
            <a:r>
              <a:rPr lang="en-GB" sz="2800" dirty="0">
                <a:solidFill>
                  <a:srgbClr val="C00000"/>
                </a:solidFill>
                <a:cs typeface="Calibri Light" panose="020F0302020204030204" pitchFamily="34" charset="0"/>
              </a:rPr>
              <a:t>Wind Power:</a:t>
            </a:r>
            <a:r>
              <a:rPr lang="en-GB" sz="2000" dirty="0">
                <a:solidFill>
                  <a:srgbClr val="C00000"/>
                </a:solidFill>
                <a:latin typeface="Calibri Light" panose="020F0302020204030204" pitchFamily="34" charset="0"/>
                <a:cs typeface="Calibri Light" panose="020F0302020204030204" pitchFamily="34" charset="0"/>
              </a:rPr>
              <a:t/>
            </a:r>
            <a:br>
              <a:rPr lang="en-GB" sz="2000" dirty="0">
                <a:solidFill>
                  <a:srgbClr val="C00000"/>
                </a:solidFill>
                <a:latin typeface="Calibri Light" panose="020F0302020204030204" pitchFamily="34" charset="0"/>
                <a:cs typeface="Calibri Light" panose="020F0302020204030204" pitchFamily="34" charset="0"/>
              </a:rPr>
            </a:br>
            <a:r>
              <a:rPr lang="en-GB" dirty="0">
                <a:solidFill>
                  <a:srgbClr val="C00000"/>
                </a:solidFill>
                <a:latin typeface="Calibri Light" panose="020F0302020204030204" pitchFamily="34" charset="0"/>
                <a:cs typeface="Calibri Light" panose="020F0302020204030204" pitchFamily="34" charset="0"/>
              </a:rPr>
              <a:t>Designing more efficient turbines that produce more electricity from the same amount of wind could help satisfy increasing energy demands without contributing to climate change.</a:t>
            </a:r>
            <a:endParaRPr lang="en-US" sz="1100" dirty="0">
              <a:solidFill>
                <a:srgbClr val="C00000"/>
              </a:solidFill>
            </a:endParaRPr>
          </a:p>
        </p:txBody>
      </p:sp>
    </p:spTree>
    <p:extLst>
      <p:ext uri="{BB962C8B-B14F-4D97-AF65-F5344CB8AC3E}">
        <p14:creationId xmlns:p14="http://schemas.microsoft.com/office/powerpoint/2010/main" val="274067245"/>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0"/>
            <a:ext cx="12239994" cy="6889177"/>
          </a:xfrm>
          <a:prstGeom prst="rect">
            <a:avLst/>
          </a:prstGeom>
        </p:spPr>
      </p:pic>
      <p:sp>
        <p:nvSpPr>
          <p:cNvPr id="7" name="TextBox 6"/>
          <p:cNvSpPr txBox="1"/>
          <p:nvPr/>
        </p:nvSpPr>
        <p:spPr>
          <a:xfrm>
            <a:off x="706155" y="2052343"/>
            <a:ext cx="3425578" cy="1938992"/>
          </a:xfrm>
          <a:prstGeom prst="rect">
            <a:avLst/>
          </a:prstGeom>
          <a:noFill/>
        </p:spPr>
        <p:txBody>
          <a:bodyPr wrap="square" rtlCol="0">
            <a:spAutoFit/>
          </a:bodyPr>
          <a:lstStyle/>
          <a:p>
            <a:pPr algn="ctr"/>
            <a:r>
              <a:rPr lang="en-GB" sz="3600" dirty="0">
                <a:solidFill>
                  <a:srgbClr val="C00000"/>
                </a:solidFill>
                <a:cs typeface="Calibri Light" panose="020F0302020204030204" pitchFamily="34" charset="0"/>
              </a:rPr>
              <a:t>Wind Power:</a:t>
            </a:r>
            <a:r>
              <a:rPr lang="en-GB" sz="2000" dirty="0">
                <a:solidFill>
                  <a:srgbClr val="C00000"/>
                </a:solidFill>
                <a:latin typeface="Calibri Light" panose="020F0302020204030204" pitchFamily="34" charset="0"/>
                <a:cs typeface="Calibri Light" panose="020F0302020204030204" pitchFamily="34" charset="0"/>
              </a:rPr>
              <a:t/>
            </a:r>
            <a:br>
              <a:rPr lang="en-GB" sz="2000" dirty="0">
                <a:solidFill>
                  <a:srgbClr val="C00000"/>
                </a:solidFill>
                <a:latin typeface="Calibri Light" panose="020F0302020204030204" pitchFamily="34" charset="0"/>
                <a:cs typeface="Calibri Light" panose="020F0302020204030204" pitchFamily="34" charset="0"/>
              </a:rPr>
            </a:br>
            <a:r>
              <a:rPr lang="en-GB" sz="2800" dirty="0" smtClean="0">
                <a:solidFill>
                  <a:srgbClr val="C00000"/>
                </a:solidFill>
                <a:latin typeface="Calibri Light" panose="020F0302020204030204" pitchFamily="34" charset="0"/>
                <a:cs typeface="Calibri Light" panose="020F0302020204030204" pitchFamily="34" charset="0"/>
              </a:rPr>
              <a:t>How does a wind turbine produce electricity?</a:t>
            </a:r>
            <a:endParaRPr lang="en-US" sz="1600" dirty="0">
              <a:solidFill>
                <a:srgbClr val="C00000"/>
              </a:solidFill>
            </a:endParaRPr>
          </a:p>
        </p:txBody>
      </p:sp>
    </p:spTree>
    <p:extLst>
      <p:ext uri="{BB962C8B-B14F-4D97-AF65-F5344CB8AC3E}">
        <p14:creationId xmlns:p14="http://schemas.microsoft.com/office/powerpoint/2010/main" val="625515240"/>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0"/>
            <a:ext cx="12239994" cy="6889176"/>
          </a:xfrm>
          <a:prstGeom prst="rect">
            <a:avLst/>
          </a:prstGeom>
        </p:spPr>
      </p:pic>
      <p:sp>
        <p:nvSpPr>
          <p:cNvPr id="7" name="TextBox 6"/>
          <p:cNvSpPr txBox="1"/>
          <p:nvPr/>
        </p:nvSpPr>
        <p:spPr>
          <a:xfrm>
            <a:off x="706155" y="1764476"/>
            <a:ext cx="3425578" cy="2369880"/>
          </a:xfrm>
          <a:prstGeom prst="rect">
            <a:avLst/>
          </a:prstGeom>
          <a:noFill/>
        </p:spPr>
        <p:txBody>
          <a:bodyPr wrap="square" rtlCol="0">
            <a:spAutoFit/>
          </a:bodyPr>
          <a:lstStyle/>
          <a:p>
            <a:pPr algn="ctr"/>
            <a:r>
              <a:rPr lang="en-GB" sz="2800" dirty="0">
                <a:solidFill>
                  <a:srgbClr val="C00000"/>
                </a:solidFill>
                <a:cs typeface="Calibri Light" panose="020F0302020204030204" pitchFamily="34" charset="0"/>
              </a:rPr>
              <a:t>Wind Power:</a:t>
            </a:r>
            <a:r>
              <a:rPr lang="en-GB" sz="2400" dirty="0">
                <a:solidFill>
                  <a:srgbClr val="C00000"/>
                </a:solidFill>
                <a:cs typeface="Calibri Light" panose="020F0302020204030204" pitchFamily="34" charset="0"/>
              </a:rPr>
              <a:t/>
            </a:r>
            <a:br>
              <a:rPr lang="en-GB" sz="2400" dirty="0">
                <a:solidFill>
                  <a:srgbClr val="C00000"/>
                </a:solidFill>
                <a:cs typeface="Calibri Light" panose="020F0302020204030204" pitchFamily="34" charset="0"/>
              </a:rPr>
            </a:br>
            <a:r>
              <a:rPr lang="en-GB" sz="2000" dirty="0">
                <a:solidFill>
                  <a:srgbClr val="C00000"/>
                </a:solidFill>
                <a:latin typeface="Calibri Light" panose="020F0302020204030204" pitchFamily="34" charset="0"/>
                <a:cs typeface="Calibri Light" panose="020F0302020204030204" pitchFamily="34" charset="0"/>
              </a:rPr>
              <a:t>Energy from the wind acts on the propeller-like blades, turning them around a rotor. The rotor connects to a main shaft, which spins a generator to create electricity.</a:t>
            </a:r>
            <a:endParaRPr lang="en-US" sz="1000" dirty="0">
              <a:solidFill>
                <a:srgbClr val="C00000"/>
              </a:solidFill>
            </a:endParaRPr>
          </a:p>
        </p:txBody>
      </p:sp>
    </p:spTree>
    <p:extLst>
      <p:ext uri="{BB962C8B-B14F-4D97-AF65-F5344CB8AC3E}">
        <p14:creationId xmlns:p14="http://schemas.microsoft.com/office/powerpoint/2010/main" val="450523252"/>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5" y="1414"/>
            <a:ext cx="12239997" cy="6889179"/>
          </a:xfrm>
          <a:prstGeom prst="rect">
            <a:avLst/>
          </a:prstGeom>
        </p:spPr>
      </p:pic>
      <p:sp>
        <p:nvSpPr>
          <p:cNvPr id="6" name="TextBox 5"/>
          <p:cNvSpPr txBox="1"/>
          <p:nvPr/>
        </p:nvSpPr>
        <p:spPr>
          <a:xfrm>
            <a:off x="1797625" y="1430945"/>
            <a:ext cx="5890108" cy="3293209"/>
          </a:xfrm>
          <a:prstGeom prst="rect">
            <a:avLst/>
          </a:prstGeom>
          <a:noFill/>
        </p:spPr>
        <p:txBody>
          <a:bodyPr wrap="square" rtlCol="0">
            <a:spAutoFit/>
          </a:bodyPr>
          <a:lstStyle/>
          <a:p>
            <a:pPr algn="ctr"/>
            <a:r>
              <a:rPr lang="en-GB" sz="4800" dirty="0">
                <a:solidFill>
                  <a:srgbClr val="C00000"/>
                </a:solidFill>
                <a:cs typeface="Calibri Light" panose="020F0302020204030204" pitchFamily="34" charset="0"/>
              </a:rPr>
              <a:t>Challenge:</a:t>
            </a:r>
            <a:r>
              <a:rPr lang="en-GB" sz="4400" dirty="0">
                <a:solidFill>
                  <a:srgbClr val="C00000"/>
                </a:solidFill>
                <a:cs typeface="Calibri Light" panose="020F0302020204030204" pitchFamily="34" charset="0"/>
              </a:rPr>
              <a:t/>
            </a:r>
            <a:br>
              <a:rPr lang="en-GB" sz="4400" dirty="0">
                <a:solidFill>
                  <a:srgbClr val="C00000"/>
                </a:solidFill>
                <a:cs typeface="Calibri Light" panose="020F0302020204030204" pitchFamily="34" charset="0"/>
              </a:rPr>
            </a:br>
            <a:r>
              <a:rPr lang="en-GB" sz="4000" dirty="0">
                <a:solidFill>
                  <a:srgbClr val="C00000"/>
                </a:solidFill>
                <a:latin typeface="Calibri Light" panose="020F0302020204030204" pitchFamily="34" charset="0"/>
                <a:cs typeface="Calibri Light" panose="020F0302020204030204" pitchFamily="34" charset="0"/>
              </a:rPr>
              <a:t>In groups you need to look at the wind turbine design and consider ways in which it could be more </a:t>
            </a:r>
            <a:r>
              <a:rPr lang="en-GB" sz="4000" dirty="0" smtClean="0">
                <a:solidFill>
                  <a:srgbClr val="C00000"/>
                </a:solidFill>
                <a:latin typeface="Calibri Light" panose="020F0302020204030204" pitchFamily="34" charset="0"/>
                <a:cs typeface="Calibri Light" panose="020F0302020204030204" pitchFamily="34" charset="0"/>
              </a:rPr>
              <a:t>efficient.</a:t>
            </a:r>
            <a:endParaRPr lang="en-US" sz="2400" dirty="0">
              <a:solidFill>
                <a:srgbClr val="C00000"/>
              </a:solidFill>
              <a:latin typeface="+mj-lt"/>
            </a:endParaRPr>
          </a:p>
        </p:txBody>
      </p:sp>
    </p:spTree>
    <p:extLst>
      <p:ext uri="{BB962C8B-B14F-4D97-AF65-F5344CB8AC3E}">
        <p14:creationId xmlns:p14="http://schemas.microsoft.com/office/powerpoint/2010/main" val="957656054"/>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5" y="1414"/>
            <a:ext cx="12239997" cy="6889179"/>
          </a:xfrm>
          <a:prstGeom prst="rect">
            <a:avLst/>
          </a:prstGeom>
        </p:spPr>
      </p:pic>
      <p:sp>
        <p:nvSpPr>
          <p:cNvPr id="6" name="TextBox 5"/>
          <p:cNvSpPr txBox="1"/>
          <p:nvPr/>
        </p:nvSpPr>
        <p:spPr>
          <a:xfrm>
            <a:off x="1721426" y="660479"/>
            <a:ext cx="5322841" cy="4755148"/>
          </a:xfrm>
          <a:prstGeom prst="rect">
            <a:avLst/>
          </a:prstGeom>
          <a:noFill/>
        </p:spPr>
        <p:txBody>
          <a:bodyPr wrap="square" rtlCol="0">
            <a:spAutoFit/>
          </a:bodyPr>
          <a:lstStyle/>
          <a:p>
            <a:r>
              <a:rPr lang="en-GB" sz="4000" dirty="0">
                <a:solidFill>
                  <a:srgbClr val="C00000"/>
                </a:solidFill>
                <a:cs typeface="Calibri Light" panose="020F0302020204030204" pitchFamily="34" charset="0"/>
              </a:rPr>
              <a:t>You will need to research and </a:t>
            </a:r>
            <a:r>
              <a:rPr lang="en-GB" sz="4000" dirty="0" smtClean="0">
                <a:solidFill>
                  <a:srgbClr val="C00000"/>
                </a:solidFill>
                <a:cs typeface="Calibri Light" panose="020F0302020204030204" pitchFamily="34" charset="0"/>
              </a:rPr>
              <a:t>consider:</a:t>
            </a:r>
          </a:p>
          <a:p>
            <a:endParaRPr lang="en-GB" sz="1100" dirty="0" smtClean="0">
              <a:solidFill>
                <a:srgbClr val="C00000"/>
              </a:solidFill>
              <a:latin typeface="+mj-lt"/>
              <a:cs typeface="Calibri Light" panose="020F0302020204030204" pitchFamily="34" charset="0"/>
            </a:endParaRPr>
          </a:p>
          <a:p>
            <a:r>
              <a:rPr lang="en-GB" sz="3200" dirty="0" smtClean="0">
                <a:latin typeface="+mj-lt"/>
              </a:rPr>
              <a:t>Aerodynamics:</a:t>
            </a:r>
          </a:p>
          <a:p>
            <a:pPr marL="285750" indent="-285750">
              <a:buFont typeface="Arial" panose="020B0604020202020204" pitchFamily="34" charset="0"/>
              <a:buChar char="•"/>
            </a:pPr>
            <a:r>
              <a:rPr lang="en-GB" sz="3200" dirty="0" smtClean="0">
                <a:latin typeface="+mj-lt"/>
              </a:rPr>
              <a:t>Blade shape</a:t>
            </a:r>
            <a:endParaRPr lang="en-GB" sz="3200" dirty="0">
              <a:latin typeface="+mj-lt"/>
            </a:endParaRPr>
          </a:p>
          <a:p>
            <a:pPr marL="285750" indent="-285750">
              <a:buFont typeface="Arial" panose="020B0604020202020204" pitchFamily="34" charset="0"/>
              <a:buChar char="•"/>
            </a:pPr>
            <a:r>
              <a:rPr lang="en-GB" sz="3200" dirty="0">
                <a:latin typeface="+mj-lt"/>
              </a:rPr>
              <a:t>Number of blades </a:t>
            </a:r>
          </a:p>
          <a:p>
            <a:pPr marL="285750" indent="-285750">
              <a:buFont typeface="Arial" panose="020B0604020202020204" pitchFamily="34" charset="0"/>
              <a:buChar char="•"/>
            </a:pPr>
            <a:r>
              <a:rPr lang="en-GB" sz="3200" dirty="0">
                <a:latin typeface="+mj-lt"/>
              </a:rPr>
              <a:t>Blade length </a:t>
            </a:r>
          </a:p>
          <a:p>
            <a:pPr marL="285750" indent="-285750">
              <a:buFont typeface="Arial" panose="020B0604020202020204" pitchFamily="34" charset="0"/>
              <a:buChar char="•"/>
            </a:pPr>
            <a:r>
              <a:rPr lang="en-GB" sz="3200" dirty="0">
                <a:latin typeface="+mj-lt"/>
              </a:rPr>
              <a:t>Pitch of blades</a:t>
            </a:r>
          </a:p>
          <a:p>
            <a:endParaRPr lang="en-GB" sz="4400" dirty="0">
              <a:solidFill>
                <a:srgbClr val="C00000"/>
              </a:solidFill>
              <a:cs typeface="Calibri Light" panose="020F0302020204030204" pitchFamily="34" charset="0"/>
            </a:endParaRPr>
          </a:p>
        </p:txBody>
      </p:sp>
    </p:spTree>
    <p:extLst>
      <p:ext uri="{BB962C8B-B14F-4D97-AF65-F5344CB8AC3E}">
        <p14:creationId xmlns:p14="http://schemas.microsoft.com/office/powerpoint/2010/main" val="967454214"/>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6" y="1414"/>
            <a:ext cx="12239999" cy="6889179"/>
          </a:xfrm>
          <a:prstGeom prst="rect">
            <a:avLst/>
          </a:prstGeom>
        </p:spPr>
      </p:pic>
      <p:sp>
        <p:nvSpPr>
          <p:cNvPr id="7" name="TextBox 6"/>
          <p:cNvSpPr txBox="1"/>
          <p:nvPr/>
        </p:nvSpPr>
        <p:spPr>
          <a:xfrm>
            <a:off x="7587426" y="1104394"/>
            <a:ext cx="3580107" cy="6217087"/>
          </a:xfrm>
          <a:prstGeom prst="rect">
            <a:avLst/>
          </a:prstGeom>
          <a:noFill/>
        </p:spPr>
        <p:txBody>
          <a:bodyPr wrap="square" rtlCol="0">
            <a:spAutoFit/>
          </a:bodyPr>
          <a:lstStyle/>
          <a:p>
            <a:pPr lvl="0"/>
            <a:r>
              <a:rPr lang="en-GB" sz="2000" dirty="0" smtClean="0">
                <a:solidFill>
                  <a:schemeClr val="bg1"/>
                </a:solidFill>
                <a:cs typeface="Calibri Light" panose="020F0302020204030204" pitchFamily="34" charset="0"/>
              </a:rPr>
              <a:t>Your presentation must include:</a:t>
            </a:r>
            <a:endParaRPr lang="en-GB" sz="2000" dirty="0">
              <a:solidFill>
                <a:schemeClr val="bg1"/>
              </a:solidFill>
              <a:cs typeface="Calibri Light" panose="020F0302020204030204" pitchFamily="34" charset="0"/>
            </a:endParaRPr>
          </a:p>
          <a:p>
            <a:pPr lvl="0"/>
            <a:endParaRPr lang="en-GB" sz="3200" dirty="0" smtClean="0">
              <a:solidFill>
                <a:schemeClr val="bg1"/>
              </a:solidFill>
              <a:latin typeface="Calibri Light" panose="020F0302020204030204" pitchFamily="34" charset="0"/>
              <a:cs typeface="Calibri Light" panose="020F0302020204030204" pitchFamily="34" charset="0"/>
            </a:endParaRPr>
          </a:p>
          <a:p>
            <a:pPr marL="285750" lvl="0" indent="-285750">
              <a:buFont typeface="Arial" charset="0"/>
              <a:buChar char="•"/>
            </a:pPr>
            <a:r>
              <a:rPr lang="en-GB" dirty="0" smtClean="0">
                <a:solidFill>
                  <a:schemeClr val="bg1"/>
                </a:solidFill>
                <a:latin typeface="+mj-lt"/>
              </a:rPr>
              <a:t>An </a:t>
            </a:r>
            <a:r>
              <a:rPr lang="en-GB" dirty="0">
                <a:solidFill>
                  <a:schemeClr val="bg1"/>
                </a:solidFill>
                <a:latin typeface="+mj-lt"/>
              </a:rPr>
              <a:t>introduction to the </a:t>
            </a:r>
            <a:r>
              <a:rPr lang="en-GB" dirty="0" smtClean="0">
                <a:solidFill>
                  <a:schemeClr val="bg1"/>
                </a:solidFill>
                <a:latin typeface="+mj-lt"/>
              </a:rPr>
              <a:t>problem</a:t>
            </a:r>
          </a:p>
          <a:p>
            <a:pPr marL="285750" indent="-285750">
              <a:buFont typeface="Arial" charset="0"/>
              <a:buChar char="•"/>
            </a:pPr>
            <a:endParaRPr lang="en-GB" dirty="0">
              <a:solidFill>
                <a:schemeClr val="bg1"/>
              </a:solidFill>
              <a:latin typeface="+mj-lt"/>
            </a:endParaRPr>
          </a:p>
          <a:p>
            <a:pPr marL="285750" indent="-285750">
              <a:buFont typeface="Arial" charset="0"/>
              <a:buChar char="•"/>
            </a:pPr>
            <a:r>
              <a:rPr lang="en-GB" dirty="0" smtClean="0">
                <a:solidFill>
                  <a:schemeClr val="bg1"/>
                </a:solidFill>
                <a:latin typeface="+mj-lt"/>
              </a:rPr>
              <a:t>Possible </a:t>
            </a:r>
            <a:r>
              <a:rPr lang="en-GB" dirty="0">
                <a:solidFill>
                  <a:schemeClr val="bg1"/>
                </a:solidFill>
                <a:latin typeface="+mj-lt"/>
              </a:rPr>
              <a:t>visual accompaniment </a:t>
            </a:r>
            <a:r>
              <a:rPr lang="en-GB" dirty="0" smtClean="0">
                <a:solidFill>
                  <a:schemeClr val="bg1"/>
                </a:solidFill>
                <a:latin typeface="+mj-lt"/>
              </a:rPr>
              <a:t>e.g</a:t>
            </a:r>
            <a:r>
              <a:rPr lang="en-GB" dirty="0">
                <a:solidFill>
                  <a:schemeClr val="bg1"/>
                </a:solidFill>
                <a:latin typeface="+mj-lt"/>
              </a:rPr>
              <a:t>. Sketches </a:t>
            </a:r>
          </a:p>
          <a:p>
            <a:pPr marL="285750" indent="-285750">
              <a:buFont typeface="Arial" charset="0"/>
              <a:buChar char="•"/>
            </a:pPr>
            <a:endParaRPr lang="en-GB" dirty="0" smtClean="0">
              <a:solidFill>
                <a:schemeClr val="bg1"/>
              </a:solidFill>
              <a:latin typeface="+mj-lt"/>
            </a:endParaRPr>
          </a:p>
          <a:p>
            <a:pPr marL="285750" indent="-285750">
              <a:buFont typeface="Arial" charset="0"/>
              <a:buChar char="•"/>
            </a:pPr>
            <a:r>
              <a:rPr lang="en-GB" dirty="0">
                <a:solidFill>
                  <a:schemeClr val="bg1"/>
                </a:solidFill>
                <a:latin typeface="+mj-lt"/>
              </a:rPr>
              <a:t>Evidence of research</a:t>
            </a:r>
          </a:p>
          <a:p>
            <a:pPr marL="285750" indent="-285750">
              <a:buFont typeface="Arial" charset="0"/>
              <a:buChar char="•"/>
            </a:pPr>
            <a:endParaRPr lang="en-GB" dirty="0" smtClean="0">
              <a:solidFill>
                <a:schemeClr val="bg1"/>
              </a:solidFill>
              <a:latin typeface="+mj-lt"/>
            </a:endParaRPr>
          </a:p>
          <a:p>
            <a:pPr marL="285750" indent="-285750">
              <a:buFont typeface="Arial" charset="0"/>
              <a:buChar char="•"/>
            </a:pPr>
            <a:r>
              <a:rPr lang="en-GB" dirty="0" smtClean="0">
                <a:solidFill>
                  <a:schemeClr val="bg1"/>
                </a:solidFill>
                <a:latin typeface="+mj-lt"/>
              </a:rPr>
              <a:t>Information </a:t>
            </a:r>
            <a:r>
              <a:rPr lang="en-GB" dirty="0">
                <a:solidFill>
                  <a:schemeClr val="bg1"/>
                </a:solidFill>
                <a:latin typeface="+mj-lt"/>
              </a:rPr>
              <a:t>on aerodynamics and efficiency</a:t>
            </a:r>
          </a:p>
          <a:p>
            <a:pPr marL="285750" indent="-285750">
              <a:buFont typeface="Arial" charset="0"/>
              <a:buChar char="•"/>
            </a:pPr>
            <a:endParaRPr lang="en-GB" dirty="0" smtClean="0">
              <a:solidFill>
                <a:schemeClr val="bg1"/>
              </a:solidFill>
              <a:latin typeface="+mj-lt"/>
            </a:endParaRPr>
          </a:p>
          <a:p>
            <a:pPr marL="285750" indent="-285750">
              <a:buFont typeface="Arial" charset="0"/>
              <a:buChar char="•"/>
            </a:pPr>
            <a:r>
              <a:rPr lang="en-GB" dirty="0">
                <a:solidFill>
                  <a:schemeClr val="bg1"/>
                </a:solidFill>
                <a:latin typeface="+mj-lt"/>
              </a:rPr>
              <a:t>Reference to materials if relevant</a:t>
            </a:r>
          </a:p>
          <a:p>
            <a:pPr marL="285750" indent="-285750">
              <a:buFont typeface="Arial" charset="0"/>
              <a:buChar char="•"/>
            </a:pPr>
            <a:endParaRPr lang="en-GB" dirty="0" smtClean="0">
              <a:solidFill>
                <a:schemeClr val="bg1"/>
              </a:solidFill>
              <a:latin typeface="+mj-lt"/>
            </a:endParaRPr>
          </a:p>
          <a:p>
            <a:pPr marL="285750" indent="-285750">
              <a:buFont typeface="Arial" charset="0"/>
              <a:buChar char="•"/>
            </a:pPr>
            <a:r>
              <a:rPr lang="en-GB" dirty="0">
                <a:solidFill>
                  <a:schemeClr val="bg1"/>
                </a:solidFill>
                <a:latin typeface="+mj-lt"/>
              </a:rPr>
              <a:t>A conclusion and evaluation of your design</a:t>
            </a:r>
          </a:p>
          <a:p>
            <a:pPr marL="285750" indent="-285750">
              <a:buFont typeface="Arial" charset="0"/>
              <a:buChar char="•"/>
            </a:pPr>
            <a:endParaRPr lang="en-GB" dirty="0" smtClean="0">
              <a:solidFill>
                <a:schemeClr val="bg1"/>
              </a:solidFill>
              <a:latin typeface="+mj-lt"/>
            </a:endParaRPr>
          </a:p>
          <a:p>
            <a:pPr marL="285750" indent="-285750">
              <a:buFont typeface="Arial" charset="0"/>
              <a:buChar char="•"/>
            </a:pPr>
            <a:r>
              <a:rPr lang="en-GB" dirty="0">
                <a:solidFill>
                  <a:schemeClr val="bg1"/>
                </a:solidFill>
                <a:latin typeface="+mj-lt"/>
              </a:rPr>
              <a:t>Clear input from each of the group members</a:t>
            </a:r>
          </a:p>
          <a:p>
            <a:pPr marL="285750" indent="-285750">
              <a:buFont typeface="Arial" charset="0"/>
              <a:buChar char="•"/>
            </a:pPr>
            <a:endParaRPr lang="en-GB" sz="1600" dirty="0" smtClean="0">
              <a:solidFill>
                <a:schemeClr val="bg1"/>
              </a:solidFill>
            </a:endParaRPr>
          </a:p>
          <a:p>
            <a:endParaRPr lang="en-GB" sz="2400" dirty="0"/>
          </a:p>
        </p:txBody>
      </p:sp>
      <p:cxnSp>
        <p:nvCxnSpPr>
          <p:cNvPr id="8" name="Straight Connector 7"/>
          <p:cNvCxnSpPr/>
          <p:nvPr/>
        </p:nvCxnSpPr>
        <p:spPr>
          <a:xfrm>
            <a:off x="7684122" y="1657686"/>
            <a:ext cx="3372440"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47087878"/>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6" y="1414"/>
            <a:ext cx="12240000" cy="6889180"/>
          </a:xfrm>
          <a:prstGeom prst="rect">
            <a:avLst/>
          </a:prstGeom>
        </p:spPr>
      </p:pic>
      <p:sp>
        <p:nvSpPr>
          <p:cNvPr id="6" name="TextBox 5"/>
          <p:cNvSpPr txBox="1"/>
          <p:nvPr/>
        </p:nvSpPr>
        <p:spPr>
          <a:xfrm>
            <a:off x="657168" y="908380"/>
            <a:ext cx="8320342" cy="584775"/>
          </a:xfrm>
          <a:prstGeom prst="rect">
            <a:avLst/>
          </a:prstGeom>
          <a:noFill/>
        </p:spPr>
        <p:txBody>
          <a:bodyPr wrap="square" rtlCol="0">
            <a:spAutoFit/>
          </a:bodyPr>
          <a:lstStyle/>
          <a:p>
            <a:r>
              <a:rPr lang="en-GB" sz="3200" dirty="0" smtClean="0">
                <a:solidFill>
                  <a:schemeClr val="bg1"/>
                </a:solidFill>
                <a:latin typeface="Calibri Light" panose="020F0302020204030204" pitchFamily="34" charset="0"/>
                <a:cs typeface="Calibri Light" panose="020F0302020204030204" pitchFamily="34" charset="0"/>
              </a:rPr>
              <a:t>About </a:t>
            </a:r>
            <a:r>
              <a:rPr lang="en-GB" sz="3200" dirty="0" smtClean="0">
                <a:solidFill>
                  <a:schemeClr val="bg1"/>
                </a:solidFill>
                <a:latin typeface="Calibri Light" panose="020F0302020204030204" pitchFamily="34" charset="0"/>
                <a:cs typeface="Calibri Light" panose="020F0302020204030204" pitchFamily="34" charset="0"/>
              </a:rPr>
              <a:t>Northern Powergrid</a:t>
            </a:r>
            <a:endParaRPr lang="en-US" sz="3200" dirty="0"/>
          </a:p>
        </p:txBody>
      </p:sp>
      <p:sp>
        <p:nvSpPr>
          <p:cNvPr id="7" name="TextBox 6"/>
          <p:cNvSpPr txBox="1"/>
          <p:nvPr/>
        </p:nvSpPr>
        <p:spPr>
          <a:xfrm>
            <a:off x="718956" y="1898793"/>
            <a:ext cx="4320989" cy="4539704"/>
          </a:xfrm>
          <a:prstGeom prst="rect">
            <a:avLst/>
          </a:prstGeom>
          <a:noFill/>
        </p:spPr>
        <p:txBody>
          <a:bodyPr wrap="square" rtlCol="0">
            <a:spAutoFit/>
          </a:bodyPr>
          <a:lstStyle/>
          <a:p>
            <a:r>
              <a:rPr lang="en-US" sz="1700" dirty="0">
                <a:solidFill>
                  <a:schemeClr val="bg1"/>
                </a:solidFill>
                <a:latin typeface="+mj-lt"/>
              </a:rPr>
              <a:t>"Keeping your power flowing…</a:t>
            </a:r>
          </a:p>
          <a:p>
            <a:r>
              <a:rPr lang="en-US" sz="1700" dirty="0">
                <a:solidFill>
                  <a:schemeClr val="bg1"/>
                </a:solidFill>
                <a:latin typeface="+mj-lt"/>
              </a:rPr>
              <a:t> You may not know who we are but we keep the lights on, the kettles boiling and the phones charged for 8 million people across the North East, Yorkshire and northern Lincolnshire.</a:t>
            </a:r>
          </a:p>
          <a:p>
            <a:r>
              <a:rPr lang="en-US" sz="1700" dirty="0">
                <a:solidFill>
                  <a:schemeClr val="bg1"/>
                </a:solidFill>
                <a:latin typeface="+mj-lt"/>
              </a:rPr>
              <a:t>Put simply, we make sure the electricity you buy from your energy supplier gets to you safely, whenever you need it. And, if your power ever gets interrupted, for whatever reason, be it extreme weather or emergency maintenance, we’ll be there immediately to fix it - giving 100% day and night, rain and shine, Sundays, Mondays and Christmas days.</a:t>
            </a:r>
          </a:p>
          <a:p>
            <a:r>
              <a:rPr lang="en-US" sz="1700" dirty="0">
                <a:solidFill>
                  <a:schemeClr val="bg1"/>
                </a:solidFill>
                <a:latin typeface="+mj-lt"/>
              </a:rPr>
              <a:t>Our always-prepared team of energy experts live in your communities, proud to play an essential role in keeping the power flowing to all the homes and businesses they serve.”</a:t>
            </a:r>
          </a:p>
        </p:txBody>
      </p:sp>
      <p:cxnSp>
        <p:nvCxnSpPr>
          <p:cNvPr id="9" name="Straight Connector 8"/>
          <p:cNvCxnSpPr/>
          <p:nvPr/>
        </p:nvCxnSpPr>
        <p:spPr>
          <a:xfrm>
            <a:off x="745850" y="1615917"/>
            <a:ext cx="4105357"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pic>
        <p:nvPicPr>
          <p:cNvPr id="3" name="Picture 2"/>
          <p:cNvPicPr>
            <a:picLocks noChangeAspect="1"/>
          </p:cNvPicPr>
          <p:nvPr/>
        </p:nvPicPr>
        <p:blipFill>
          <a:blip r:embed="rId4"/>
          <a:stretch>
            <a:fillRect/>
          </a:stretch>
        </p:blipFill>
        <p:spPr>
          <a:xfrm>
            <a:off x="4851207" y="656135"/>
            <a:ext cx="3410965" cy="2035303"/>
          </a:xfrm>
          <a:prstGeom prst="rect">
            <a:avLst/>
          </a:prstGeom>
        </p:spPr>
      </p:pic>
    </p:spTree>
    <p:extLst>
      <p:ext uri="{BB962C8B-B14F-4D97-AF65-F5344CB8AC3E}">
        <p14:creationId xmlns:p14="http://schemas.microsoft.com/office/powerpoint/2010/main" val="851913974"/>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5" y="1414"/>
            <a:ext cx="12239997" cy="6889179"/>
          </a:xfrm>
          <a:prstGeom prst="rect">
            <a:avLst/>
          </a:prstGeom>
        </p:spPr>
      </p:pic>
      <p:sp>
        <p:nvSpPr>
          <p:cNvPr id="6" name="TextBox 5"/>
          <p:cNvSpPr txBox="1"/>
          <p:nvPr/>
        </p:nvSpPr>
        <p:spPr>
          <a:xfrm>
            <a:off x="2009293" y="1710346"/>
            <a:ext cx="5322841" cy="2062103"/>
          </a:xfrm>
          <a:prstGeom prst="rect">
            <a:avLst/>
          </a:prstGeom>
          <a:noFill/>
        </p:spPr>
        <p:txBody>
          <a:bodyPr wrap="square" rtlCol="0">
            <a:spAutoFit/>
          </a:bodyPr>
          <a:lstStyle/>
          <a:p>
            <a:r>
              <a:rPr lang="en-GB" sz="4800" dirty="0">
                <a:solidFill>
                  <a:srgbClr val="C00000"/>
                </a:solidFill>
                <a:cs typeface="Calibri Light" panose="020F0302020204030204" pitchFamily="34" charset="0"/>
              </a:rPr>
              <a:t>Challenge:</a:t>
            </a:r>
            <a:r>
              <a:rPr lang="en-GB" sz="4400" dirty="0">
                <a:solidFill>
                  <a:srgbClr val="C00000"/>
                </a:solidFill>
                <a:latin typeface="Calibri Light" panose="020F0302020204030204" pitchFamily="34" charset="0"/>
                <a:cs typeface="Calibri Light" panose="020F0302020204030204" pitchFamily="34" charset="0"/>
              </a:rPr>
              <a:t/>
            </a:r>
            <a:br>
              <a:rPr lang="en-GB" sz="4400" dirty="0">
                <a:solidFill>
                  <a:srgbClr val="C00000"/>
                </a:solidFill>
                <a:latin typeface="Calibri Light" panose="020F0302020204030204" pitchFamily="34" charset="0"/>
                <a:cs typeface="Calibri Light" panose="020F0302020204030204" pitchFamily="34" charset="0"/>
              </a:rPr>
            </a:br>
            <a:r>
              <a:rPr lang="en-GB" sz="4000" dirty="0">
                <a:solidFill>
                  <a:srgbClr val="C00000"/>
                </a:solidFill>
                <a:latin typeface="Calibri Light" panose="020F0302020204030204" pitchFamily="34" charset="0"/>
                <a:cs typeface="Calibri Light" panose="020F0302020204030204" pitchFamily="34" charset="0"/>
              </a:rPr>
              <a:t>In your groups, present your design to the class.</a:t>
            </a:r>
            <a:endParaRPr lang="en-GB" sz="4400" dirty="0">
              <a:solidFill>
                <a:srgbClr val="C00000"/>
              </a:solidFill>
              <a:cs typeface="Calibri Light" panose="020F0302020204030204" pitchFamily="34" charset="0"/>
            </a:endParaRPr>
          </a:p>
        </p:txBody>
      </p:sp>
    </p:spTree>
    <p:extLst>
      <p:ext uri="{BB962C8B-B14F-4D97-AF65-F5344CB8AC3E}">
        <p14:creationId xmlns:p14="http://schemas.microsoft.com/office/powerpoint/2010/main" val="933749107"/>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6" y="1414"/>
            <a:ext cx="12239999" cy="6889179"/>
          </a:xfrm>
          <a:prstGeom prst="rect">
            <a:avLst/>
          </a:prstGeom>
        </p:spPr>
      </p:pic>
      <p:sp>
        <p:nvSpPr>
          <p:cNvPr id="7" name="TextBox 6"/>
          <p:cNvSpPr txBox="1"/>
          <p:nvPr/>
        </p:nvSpPr>
        <p:spPr>
          <a:xfrm>
            <a:off x="7587426" y="1104394"/>
            <a:ext cx="3580107" cy="6217087"/>
          </a:xfrm>
          <a:prstGeom prst="rect">
            <a:avLst/>
          </a:prstGeom>
          <a:noFill/>
        </p:spPr>
        <p:txBody>
          <a:bodyPr wrap="square" rtlCol="0">
            <a:spAutoFit/>
          </a:bodyPr>
          <a:lstStyle/>
          <a:p>
            <a:pPr lvl="0"/>
            <a:r>
              <a:rPr lang="en-GB" sz="2000" dirty="0" smtClean="0">
                <a:solidFill>
                  <a:schemeClr val="bg1"/>
                </a:solidFill>
                <a:cs typeface="Calibri Light" panose="020F0302020204030204" pitchFamily="34" charset="0"/>
              </a:rPr>
              <a:t>Your presentation must include:</a:t>
            </a:r>
            <a:endParaRPr lang="en-GB" sz="2000" dirty="0">
              <a:solidFill>
                <a:schemeClr val="bg1"/>
              </a:solidFill>
              <a:cs typeface="Calibri Light" panose="020F0302020204030204" pitchFamily="34" charset="0"/>
            </a:endParaRPr>
          </a:p>
          <a:p>
            <a:pPr lvl="0"/>
            <a:endParaRPr lang="en-GB" sz="3200" dirty="0" smtClean="0">
              <a:solidFill>
                <a:schemeClr val="bg1"/>
              </a:solidFill>
              <a:latin typeface="Calibri Light" panose="020F0302020204030204" pitchFamily="34" charset="0"/>
              <a:cs typeface="Calibri Light" panose="020F0302020204030204" pitchFamily="34" charset="0"/>
            </a:endParaRPr>
          </a:p>
          <a:p>
            <a:pPr marL="285750" lvl="0" indent="-285750">
              <a:buFont typeface="Arial" charset="0"/>
              <a:buChar char="•"/>
            </a:pPr>
            <a:r>
              <a:rPr lang="en-GB" dirty="0" smtClean="0">
                <a:solidFill>
                  <a:schemeClr val="bg1"/>
                </a:solidFill>
                <a:latin typeface="+mj-lt"/>
              </a:rPr>
              <a:t>An </a:t>
            </a:r>
            <a:r>
              <a:rPr lang="en-GB" dirty="0">
                <a:solidFill>
                  <a:schemeClr val="bg1"/>
                </a:solidFill>
                <a:latin typeface="+mj-lt"/>
              </a:rPr>
              <a:t>introduction to the </a:t>
            </a:r>
            <a:r>
              <a:rPr lang="en-GB" dirty="0" smtClean="0">
                <a:solidFill>
                  <a:schemeClr val="bg1"/>
                </a:solidFill>
                <a:latin typeface="+mj-lt"/>
              </a:rPr>
              <a:t>problem</a:t>
            </a:r>
          </a:p>
          <a:p>
            <a:pPr marL="285750" indent="-285750">
              <a:buFont typeface="Arial" charset="0"/>
              <a:buChar char="•"/>
            </a:pPr>
            <a:endParaRPr lang="en-GB" dirty="0">
              <a:solidFill>
                <a:schemeClr val="bg1"/>
              </a:solidFill>
              <a:latin typeface="+mj-lt"/>
            </a:endParaRPr>
          </a:p>
          <a:p>
            <a:pPr marL="285750" indent="-285750">
              <a:buFont typeface="Arial" charset="0"/>
              <a:buChar char="•"/>
            </a:pPr>
            <a:r>
              <a:rPr lang="en-GB" dirty="0" smtClean="0">
                <a:solidFill>
                  <a:schemeClr val="bg1"/>
                </a:solidFill>
                <a:latin typeface="+mj-lt"/>
              </a:rPr>
              <a:t>Possible </a:t>
            </a:r>
            <a:r>
              <a:rPr lang="en-GB" dirty="0">
                <a:solidFill>
                  <a:schemeClr val="bg1"/>
                </a:solidFill>
                <a:latin typeface="+mj-lt"/>
              </a:rPr>
              <a:t>visual accompaniment </a:t>
            </a:r>
            <a:r>
              <a:rPr lang="en-GB" dirty="0" smtClean="0">
                <a:solidFill>
                  <a:schemeClr val="bg1"/>
                </a:solidFill>
                <a:latin typeface="+mj-lt"/>
              </a:rPr>
              <a:t>e.g</a:t>
            </a:r>
            <a:r>
              <a:rPr lang="en-GB" dirty="0">
                <a:solidFill>
                  <a:schemeClr val="bg1"/>
                </a:solidFill>
                <a:latin typeface="+mj-lt"/>
              </a:rPr>
              <a:t>. Sketches </a:t>
            </a:r>
          </a:p>
          <a:p>
            <a:pPr marL="285750" indent="-285750">
              <a:buFont typeface="Arial" charset="0"/>
              <a:buChar char="•"/>
            </a:pPr>
            <a:endParaRPr lang="en-GB" dirty="0" smtClean="0">
              <a:solidFill>
                <a:schemeClr val="bg1"/>
              </a:solidFill>
              <a:latin typeface="+mj-lt"/>
            </a:endParaRPr>
          </a:p>
          <a:p>
            <a:pPr marL="285750" indent="-285750">
              <a:buFont typeface="Arial" charset="0"/>
              <a:buChar char="•"/>
            </a:pPr>
            <a:r>
              <a:rPr lang="en-GB" dirty="0">
                <a:solidFill>
                  <a:schemeClr val="bg1"/>
                </a:solidFill>
                <a:latin typeface="+mj-lt"/>
              </a:rPr>
              <a:t>Evidence of research</a:t>
            </a:r>
          </a:p>
          <a:p>
            <a:pPr marL="285750" indent="-285750">
              <a:buFont typeface="Arial" charset="0"/>
              <a:buChar char="•"/>
            </a:pPr>
            <a:endParaRPr lang="en-GB" dirty="0" smtClean="0">
              <a:solidFill>
                <a:schemeClr val="bg1"/>
              </a:solidFill>
              <a:latin typeface="+mj-lt"/>
            </a:endParaRPr>
          </a:p>
          <a:p>
            <a:pPr marL="285750" indent="-285750">
              <a:buFont typeface="Arial" charset="0"/>
              <a:buChar char="•"/>
            </a:pPr>
            <a:r>
              <a:rPr lang="en-GB" dirty="0" smtClean="0">
                <a:solidFill>
                  <a:schemeClr val="bg1"/>
                </a:solidFill>
                <a:latin typeface="+mj-lt"/>
              </a:rPr>
              <a:t>Information </a:t>
            </a:r>
            <a:r>
              <a:rPr lang="en-GB" dirty="0">
                <a:solidFill>
                  <a:schemeClr val="bg1"/>
                </a:solidFill>
                <a:latin typeface="+mj-lt"/>
              </a:rPr>
              <a:t>on aerodynamics and efficiency</a:t>
            </a:r>
          </a:p>
          <a:p>
            <a:pPr marL="285750" indent="-285750">
              <a:buFont typeface="Arial" charset="0"/>
              <a:buChar char="•"/>
            </a:pPr>
            <a:endParaRPr lang="en-GB" dirty="0" smtClean="0">
              <a:solidFill>
                <a:schemeClr val="bg1"/>
              </a:solidFill>
              <a:latin typeface="+mj-lt"/>
            </a:endParaRPr>
          </a:p>
          <a:p>
            <a:pPr marL="285750" indent="-285750">
              <a:buFont typeface="Arial" charset="0"/>
              <a:buChar char="•"/>
            </a:pPr>
            <a:r>
              <a:rPr lang="en-GB" dirty="0">
                <a:solidFill>
                  <a:schemeClr val="bg1"/>
                </a:solidFill>
                <a:latin typeface="+mj-lt"/>
              </a:rPr>
              <a:t>Reference to materials if relevant</a:t>
            </a:r>
          </a:p>
          <a:p>
            <a:pPr marL="285750" indent="-285750">
              <a:buFont typeface="Arial" charset="0"/>
              <a:buChar char="•"/>
            </a:pPr>
            <a:endParaRPr lang="en-GB" dirty="0" smtClean="0">
              <a:solidFill>
                <a:schemeClr val="bg1"/>
              </a:solidFill>
              <a:latin typeface="+mj-lt"/>
            </a:endParaRPr>
          </a:p>
          <a:p>
            <a:pPr marL="285750" indent="-285750">
              <a:buFont typeface="Arial" charset="0"/>
              <a:buChar char="•"/>
            </a:pPr>
            <a:r>
              <a:rPr lang="en-GB" dirty="0">
                <a:solidFill>
                  <a:schemeClr val="bg1"/>
                </a:solidFill>
                <a:latin typeface="+mj-lt"/>
              </a:rPr>
              <a:t>A conclusion and evaluation of your design</a:t>
            </a:r>
          </a:p>
          <a:p>
            <a:pPr marL="285750" indent="-285750">
              <a:buFont typeface="Arial" charset="0"/>
              <a:buChar char="•"/>
            </a:pPr>
            <a:endParaRPr lang="en-GB" dirty="0" smtClean="0">
              <a:solidFill>
                <a:schemeClr val="bg1"/>
              </a:solidFill>
              <a:latin typeface="+mj-lt"/>
            </a:endParaRPr>
          </a:p>
          <a:p>
            <a:pPr marL="285750" indent="-285750">
              <a:buFont typeface="Arial" charset="0"/>
              <a:buChar char="•"/>
            </a:pPr>
            <a:r>
              <a:rPr lang="en-GB" dirty="0">
                <a:solidFill>
                  <a:schemeClr val="bg1"/>
                </a:solidFill>
                <a:latin typeface="+mj-lt"/>
              </a:rPr>
              <a:t>Clear input from each of the group members</a:t>
            </a:r>
          </a:p>
          <a:p>
            <a:pPr marL="285750" indent="-285750">
              <a:buFont typeface="Arial" charset="0"/>
              <a:buChar char="•"/>
            </a:pPr>
            <a:endParaRPr lang="en-GB" sz="1600" dirty="0" smtClean="0">
              <a:solidFill>
                <a:schemeClr val="bg1"/>
              </a:solidFill>
            </a:endParaRPr>
          </a:p>
          <a:p>
            <a:endParaRPr lang="en-GB" sz="2400" dirty="0"/>
          </a:p>
        </p:txBody>
      </p:sp>
      <p:cxnSp>
        <p:nvCxnSpPr>
          <p:cNvPr id="8" name="Straight Connector 7"/>
          <p:cNvCxnSpPr/>
          <p:nvPr/>
        </p:nvCxnSpPr>
        <p:spPr>
          <a:xfrm>
            <a:off x="7684122" y="1657686"/>
            <a:ext cx="3372440"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964742805"/>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6" y="1414"/>
            <a:ext cx="12239999" cy="6889179"/>
          </a:xfrm>
          <a:prstGeom prst="rect">
            <a:avLst/>
          </a:prstGeom>
        </p:spPr>
      </p:pic>
      <p:sp>
        <p:nvSpPr>
          <p:cNvPr id="7" name="TextBox 6"/>
          <p:cNvSpPr txBox="1"/>
          <p:nvPr/>
        </p:nvSpPr>
        <p:spPr>
          <a:xfrm>
            <a:off x="7587426" y="1104394"/>
            <a:ext cx="3580107" cy="6001643"/>
          </a:xfrm>
          <a:prstGeom prst="rect">
            <a:avLst/>
          </a:prstGeom>
          <a:noFill/>
        </p:spPr>
        <p:txBody>
          <a:bodyPr wrap="square" rtlCol="0">
            <a:spAutoFit/>
          </a:bodyPr>
          <a:lstStyle/>
          <a:p>
            <a:pPr lvl="0"/>
            <a:r>
              <a:rPr lang="en-GB" sz="2400" dirty="0">
                <a:solidFill>
                  <a:schemeClr val="bg1"/>
                </a:solidFill>
                <a:cs typeface="Calibri Light" panose="020F0302020204030204" pitchFamily="34" charset="0"/>
              </a:rPr>
              <a:t>Assessment criteria</a:t>
            </a:r>
            <a:r>
              <a:rPr lang="en-GB" sz="2400" dirty="0" smtClean="0">
                <a:solidFill>
                  <a:schemeClr val="bg1"/>
                </a:solidFill>
                <a:cs typeface="Calibri Light" panose="020F0302020204030204" pitchFamily="34" charset="0"/>
              </a:rPr>
              <a:t>:</a:t>
            </a:r>
          </a:p>
          <a:p>
            <a:pPr lvl="0"/>
            <a:r>
              <a:rPr lang="en-GB" sz="2400" dirty="0">
                <a:solidFill>
                  <a:schemeClr val="bg1"/>
                </a:solidFill>
                <a:latin typeface="Calibri Light" panose="020F0302020204030204" pitchFamily="34" charset="0"/>
                <a:cs typeface="Calibri Light" panose="020F0302020204030204" pitchFamily="34" charset="0"/>
              </a:rPr>
              <a:t/>
            </a:r>
            <a:br>
              <a:rPr lang="en-GB" sz="2400" dirty="0">
                <a:solidFill>
                  <a:schemeClr val="bg1"/>
                </a:solidFill>
                <a:latin typeface="Calibri Light" panose="020F0302020204030204" pitchFamily="34" charset="0"/>
                <a:cs typeface="Calibri Light" panose="020F0302020204030204" pitchFamily="34" charset="0"/>
              </a:rPr>
            </a:br>
            <a:r>
              <a:rPr lang="en-GB" sz="2000" dirty="0">
                <a:solidFill>
                  <a:schemeClr val="bg1"/>
                </a:solidFill>
                <a:latin typeface="+mj-lt"/>
                <a:cs typeface="Calibri Light" panose="020F0302020204030204" pitchFamily="34" charset="0"/>
              </a:rPr>
              <a:t>Your presentations will be scored out of 60 with marks given out of 10 in the following areas</a:t>
            </a:r>
            <a:endParaRPr lang="en-GB" sz="2000" dirty="0" smtClean="0">
              <a:solidFill>
                <a:schemeClr val="bg1"/>
              </a:solidFill>
              <a:latin typeface="+mj-lt"/>
              <a:cs typeface="Calibri Light" panose="020F0302020204030204" pitchFamily="34" charset="0"/>
            </a:endParaRPr>
          </a:p>
          <a:p>
            <a:pPr marL="285750" indent="-285750">
              <a:buFont typeface="Arial" charset="0"/>
              <a:buChar char="•"/>
            </a:pPr>
            <a:endParaRPr lang="en-GB" sz="1600" dirty="0">
              <a:solidFill>
                <a:schemeClr val="bg1"/>
              </a:solidFill>
            </a:endParaRPr>
          </a:p>
          <a:p>
            <a:pPr marL="285750" indent="-285750">
              <a:buFont typeface="Arial" charset="0"/>
              <a:buChar char="•"/>
            </a:pPr>
            <a:r>
              <a:rPr lang="en-GB" sz="2000" dirty="0" smtClean="0">
                <a:solidFill>
                  <a:schemeClr val="bg1"/>
                </a:solidFill>
                <a:latin typeface="+mj-lt"/>
              </a:rPr>
              <a:t>Any visuals</a:t>
            </a:r>
          </a:p>
          <a:p>
            <a:pPr marL="285750" indent="-285750">
              <a:buFont typeface="Arial" charset="0"/>
              <a:buChar char="•"/>
            </a:pPr>
            <a:endParaRPr lang="en-GB" sz="2000" dirty="0" smtClean="0">
              <a:solidFill>
                <a:schemeClr val="bg1"/>
              </a:solidFill>
              <a:latin typeface="+mj-lt"/>
            </a:endParaRPr>
          </a:p>
          <a:p>
            <a:pPr marL="285750" indent="-285750">
              <a:buFont typeface="Arial" charset="0"/>
              <a:buChar char="•"/>
            </a:pPr>
            <a:r>
              <a:rPr lang="en-GB" sz="2000" dirty="0" smtClean="0">
                <a:solidFill>
                  <a:schemeClr val="bg1"/>
                </a:solidFill>
                <a:latin typeface="+mj-lt"/>
              </a:rPr>
              <a:t>Evidence of research</a:t>
            </a:r>
          </a:p>
          <a:p>
            <a:pPr marL="285750" indent="-285750">
              <a:buFont typeface="Arial" charset="0"/>
              <a:buChar char="•"/>
            </a:pPr>
            <a:endParaRPr lang="en-GB" sz="2000" dirty="0" smtClean="0">
              <a:solidFill>
                <a:schemeClr val="bg1"/>
              </a:solidFill>
              <a:latin typeface="+mj-lt"/>
            </a:endParaRPr>
          </a:p>
          <a:p>
            <a:pPr marL="285750" indent="-285750">
              <a:buFont typeface="Arial" charset="0"/>
              <a:buChar char="•"/>
            </a:pPr>
            <a:r>
              <a:rPr lang="en-GB" sz="2000" dirty="0" smtClean="0">
                <a:solidFill>
                  <a:schemeClr val="bg1"/>
                </a:solidFill>
                <a:latin typeface="+mj-lt"/>
              </a:rPr>
              <a:t>Technical information</a:t>
            </a:r>
          </a:p>
          <a:p>
            <a:pPr marL="285750" indent="-285750">
              <a:buFont typeface="Arial" charset="0"/>
              <a:buChar char="•"/>
            </a:pPr>
            <a:endParaRPr lang="en-GB" sz="2000" dirty="0" smtClean="0">
              <a:solidFill>
                <a:schemeClr val="bg1"/>
              </a:solidFill>
              <a:latin typeface="+mj-lt"/>
            </a:endParaRPr>
          </a:p>
          <a:p>
            <a:pPr marL="285750" indent="-285750">
              <a:buFont typeface="Arial" charset="0"/>
              <a:buChar char="•"/>
            </a:pPr>
            <a:r>
              <a:rPr lang="en-GB" sz="2000" dirty="0" smtClean="0">
                <a:solidFill>
                  <a:schemeClr val="bg1"/>
                </a:solidFill>
                <a:latin typeface="+mj-lt"/>
              </a:rPr>
              <a:t>Evaluation</a:t>
            </a:r>
          </a:p>
          <a:p>
            <a:pPr marL="285750" indent="-285750">
              <a:buFont typeface="Arial" charset="0"/>
              <a:buChar char="•"/>
            </a:pPr>
            <a:endParaRPr lang="en-GB" sz="2000" dirty="0" smtClean="0">
              <a:solidFill>
                <a:schemeClr val="bg1"/>
              </a:solidFill>
              <a:latin typeface="+mj-lt"/>
            </a:endParaRPr>
          </a:p>
          <a:p>
            <a:pPr marL="285750" indent="-285750">
              <a:buFont typeface="Arial" charset="0"/>
              <a:buChar char="•"/>
            </a:pPr>
            <a:r>
              <a:rPr lang="en-GB" sz="2000" dirty="0" smtClean="0">
                <a:solidFill>
                  <a:schemeClr val="bg1"/>
                </a:solidFill>
                <a:latin typeface="+mj-lt"/>
              </a:rPr>
              <a:t>Teamwork</a:t>
            </a:r>
          </a:p>
          <a:p>
            <a:pPr marL="285750" indent="-285750">
              <a:buFont typeface="Arial" charset="0"/>
              <a:buChar char="•"/>
            </a:pPr>
            <a:endParaRPr lang="en-GB" sz="2000" dirty="0" smtClean="0">
              <a:solidFill>
                <a:schemeClr val="bg1"/>
              </a:solidFill>
              <a:latin typeface="+mj-lt"/>
            </a:endParaRPr>
          </a:p>
          <a:p>
            <a:pPr marL="285750" indent="-285750">
              <a:buFont typeface="Arial" charset="0"/>
              <a:buChar char="•"/>
            </a:pPr>
            <a:r>
              <a:rPr lang="en-GB" sz="2000" dirty="0" smtClean="0">
                <a:solidFill>
                  <a:schemeClr val="bg1"/>
                </a:solidFill>
                <a:latin typeface="+mj-lt"/>
              </a:rPr>
              <a:t>Presentation skills</a:t>
            </a:r>
          </a:p>
          <a:p>
            <a:pPr marL="285750" indent="-285750">
              <a:buFont typeface="Arial" charset="0"/>
              <a:buChar char="•"/>
            </a:pPr>
            <a:endParaRPr lang="en-GB" sz="1600" dirty="0" smtClean="0">
              <a:solidFill>
                <a:schemeClr val="bg1"/>
              </a:solidFill>
            </a:endParaRPr>
          </a:p>
          <a:p>
            <a:endParaRPr lang="en-GB" sz="2400" dirty="0"/>
          </a:p>
        </p:txBody>
      </p:sp>
      <p:cxnSp>
        <p:nvCxnSpPr>
          <p:cNvPr id="8" name="Straight Connector 7"/>
          <p:cNvCxnSpPr/>
          <p:nvPr/>
        </p:nvCxnSpPr>
        <p:spPr>
          <a:xfrm>
            <a:off x="7684122" y="1657686"/>
            <a:ext cx="3372440"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602089322"/>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6" y="1414"/>
            <a:ext cx="12240000" cy="6889180"/>
          </a:xfrm>
          <a:prstGeom prst="rect">
            <a:avLst/>
          </a:prstGeom>
        </p:spPr>
      </p:pic>
      <p:sp>
        <p:nvSpPr>
          <p:cNvPr id="12" name="TextBox 11"/>
          <p:cNvSpPr txBox="1"/>
          <p:nvPr/>
        </p:nvSpPr>
        <p:spPr>
          <a:xfrm>
            <a:off x="691036" y="1146865"/>
            <a:ext cx="8320342" cy="923330"/>
          </a:xfrm>
          <a:prstGeom prst="rect">
            <a:avLst/>
          </a:prstGeom>
          <a:noFill/>
        </p:spPr>
        <p:txBody>
          <a:bodyPr wrap="square" rtlCol="0">
            <a:spAutoFit/>
          </a:bodyPr>
          <a:lstStyle/>
          <a:p>
            <a:r>
              <a:rPr lang="en-GB" sz="5400" dirty="0" smtClean="0">
                <a:solidFill>
                  <a:schemeClr val="bg1"/>
                </a:solidFill>
                <a:cs typeface="Calibri Light" panose="020F0302020204030204" pitchFamily="34" charset="0"/>
              </a:rPr>
              <a:t>Plenary</a:t>
            </a:r>
            <a:endParaRPr lang="en-US" sz="5400" dirty="0"/>
          </a:p>
        </p:txBody>
      </p:sp>
      <p:sp>
        <p:nvSpPr>
          <p:cNvPr id="13" name="TextBox 12"/>
          <p:cNvSpPr txBox="1"/>
          <p:nvPr/>
        </p:nvSpPr>
        <p:spPr>
          <a:xfrm>
            <a:off x="718956" y="2555960"/>
            <a:ext cx="4166311" cy="3046988"/>
          </a:xfrm>
          <a:prstGeom prst="rect">
            <a:avLst/>
          </a:prstGeom>
          <a:noFill/>
        </p:spPr>
        <p:txBody>
          <a:bodyPr wrap="square" rtlCol="0">
            <a:spAutoFit/>
          </a:bodyPr>
          <a:lstStyle/>
          <a:p>
            <a:pPr lvl="0"/>
            <a:r>
              <a:rPr lang="en-GB" sz="2400" dirty="0" smtClean="0">
                <a:solidFill>
                  <a:schemeClr val="bg1"/>
                </a:solidFill>
                <a:latin typeface="Calibri Light" panose="020F0302020204030204" pitchFamily="34" charset="0"/>
                <a:cs typeface="Calibri Light" panose="020F0302020204030204" pitchFamily="34" charset="0"/>
              </a:rPr>
              <a:t>You’ve </a:t>
            </a:r>
            <a:r>
              <a:rPr lang="en-GB" sz="2400" dirty="0">
                <a:solidFill>
                  <a:schemeClr val="bg1"/>
                </a:solidFill>
                <a:latin typeface="Calibri Light" panose="020F0302020204030204" pitchFamily="34" charset="0"/>
                <a:cs typeface="Calibri Light" panose="020F0302020204030204" pitchFamily="34" charset="0"/>
              </a:rPr>
              <a:t>seen a variety of designs from your peers. </a:t>
            </a:r>
            <a:endParaRPr lang="en-GB" sz="2400" dirty="0" smtClean="0">
              <a:solidFill>
                <a:schemeClr val="bg1"/>
              </a:solidFill>
              <a:latin typeface="Calibri Light" panose="020F0302020204030204" pitchFamily="34" charset="0"/>
              <a:cs typeface="Calibri Light" panose="020F0302020204030204" pitchFamily="34" charset="0"/>
            </a:endParaRPr>
          </a:p>
          <a:p>
            <a:pPr lvl="0"/>
            <a:r>
              <a:rPr lang="en-GB" sz="2400" dirty="0">
                <a:solidFill>
                  <a:schemeClr val="bg1"/>
                </a:solidFill>
                <a:latin typeface="Calibri Light" panose="020F0302020204030204" pitchFamily="34" charset="0"/>
                <a:cs typeface="Calibri Light" panose="020F0302020204030204" pitchFamily="34" charset="0"/>
              </a:rPr>
              <a:t/>
            </a:r>
            <a:br>
              <a:rPr lang="en-GB" sz="2400" dirty="0">
                <a:solidFill>
                  <a:schemeClr val="bg1"/>
                </a:solidFill>
                <a:latin typeface="Calibri Light" panose="020F0302020204030204" pitchFamily="34" charset="0"/>
                <a:cs typeface="Calibri Light" panose="020F0302020204030204" pitchFamily="34" charset="0"/>
              </a:rPr>
            </a:br>
            <a:r>
              <a:rPr lang="en-GB" sz="2400" dirty="0">
                <a:solidFill>
                  <a:schemeClr val="bg1"/>
                </a:solidFill>
                <a:latin typeface="Calibri Light" panose="020F0302020204030204" pitchFamily="34" charset="0"/>
                <a:cs typeface="Calibri Light" panose="020F0302020204030204" pitchFamily="34" charset="0"/>
              </a:rPr>
              <a:t>For 2 minutes, think about which design fits the brief best and why. Next, discuss this with your partner and share your ideas with the class.</a:t>
            </a:r>
            <a:endParaRPr lang="en" sz="2400" b="1" dirty="0">
              <a:solidFill>
                <a:schemeClr val="bg1"/>
              </a:solidFill>
              <a:latin typeface="Calibri Light" panose="020F0302020204030204" pitchFamily="34" charset="0"/>
              <a:cs typeface="Calibri Light" panose="020F0302020204030204" pitchFamily="34" charset="0"/>
            </a:endParaRPr>
          </a:p>
        </p:txBody>
      </p:sp>
      <p:cxnSp>
        <p:nvCxnSpPr>
          <p:cNvPr id="14" name="Straight Connector 13"/>
          <p:cNvCxnSpPr/>
          <p:nvPr/>
        </p:nvCxnSpPr>
        <p:spPr>
          <a:xfrm>
            <a:off x="745850" y="2272051"/>
            <a:ext cx="4249483"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005194966"/>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6" y="1414"/>
            <a:ext cx="12240000" cy="6889180"/>
          </a:xfrm>
          <a:prstGeom prst="rect">
            <a:avLst/>
          </a:prstGeom>
        </p:spPr>
      </p:pic>
      <p:sp>
        <p:nvSpPr>
          <p:cNvPr id="12" name="TextBox 11"/>
          <p:cNvSpPr txBox="1"/>
          <p:nvPr/>
        </p:nvSpPr>
        <p:spPr>
          <a:xfrm>
            <a:off x="691036" y="1146865"/>
            <a:ext cx="8320342" cy="923330"/>
          </a:xfrm>
          <a:prstGeom prst="rect">
            <a:avLst/>
          </a:prstGeom>
          <a:noFill/>
        </p:spPr>
        <p:txBody>
          <a:bodyPr wrap="square" rtlCol="0">
            <a:spAutoFit/>
          </a:bodyPr>
          <a:lstStyle/>
          <a:p>
            <a:r>
              <a:rPr lang="en-GB" sz="5400" dirty="0" smtClean="0">
                <a:solidFill>
                  <a:schemeClr val="bg1"/>
                </a:solidFill>
                <a:cs typeface="Calibri Light" panose="020F0302020204030204" pitchFamily="34" charset="0"/>
              </a:rPr>
              <a:t>Next Steps</a:t>
            </a:r>
            <a:endParaRPr lang="en-US" sz="5400" dirty="0"/>
          </a:p>
        </p:txBody>
      </p:sp>
      <p:sp>
        <p:nvSpPr>
          <p:cNvPr id="13" name="TextBox 12"/>
          <p:cNvSpPr txBox="1"/>
          <p:nvPr/>
        </p:nvSpPr>
        <p:spPr>
          <a:xfrm>
            <a:off x="718956" y="2555960"/>
            <a:ext cx="4166311" cy="1200329"/>
          </a:xfrm>
          <a:prstGeom prst="rect">
            <a:avLst/>
          </a:prstGeom>
          <a:noFill/>
        </p:spPr>
        <p:txBody>
          <a:bodyPr wrap="square" rtlCol="0">
            <a:spAutoFit/>
          </a:bodyPr>
          <a:lstStyle/>
          <a:p>
            <a:pPr lvl="0"/>
            <a:r>
              <a:rPr lang="en-GB" sz="2400">
                <a:solidFill>
                  <a:schemeClr val="bg1"/>
                </a:solidFill>
                <a:latin typeface="Calibri Light" panose="020F0302020204030204" pitchFamily="34" charset="0"/>
                <a:cs typeface="Calibri Light" panose="020F0302020204030204" pitchFamily="34" charset="0"/>
              </a:rPr>
              <a:t>For homework, research how else the efficiency of a wind farm could be improved.</a:t>
            </a:r>
            <a:endParaRPr lang="en" sz="2400" b="1" dirty="0">
              <a:solidFill>
                <a:schemeClr val="bg1"/>
              </a:solidFill>
              <a:latin typeface="Calibri Light" panose="020F0302020204030204" pitchFamily="34" charset="0"/>
              <a:cs typeface="Calibri Light" panose="020F0302020204030204" pitchFamily="34" charset="0"/>
            </a:endParaRPr>
          </a:p>
        </p:txBody>
      </p:sp>
      <p:cxnSp>
        <p:nvCxnSpPr>
          <p:cNvPr id="14" name="Straight Connector 13"/>
          <p:cNvCxnSpPr/>
          <p:nvPr/>
        </p:nvCxnSpPr>
        <p:spPr>
          <a:xfrm>
            <a:off x="745850" y="2272051"/>
            <a:ext cx="3927750"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497492873"/>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8" y="0"/>
            <a:ext cx="12237361" cy="6887695"/>
          </a:xfrm>
          <a:prstGeom prst="rect">
            <a:avLst/>
          </a:prstGeom>
        </p:spPr>
      </p:pic>
      <p:sp>
        <p:nvSpPr>
          <p:cNvPr id="2" name="Rectangle 1"/>
          <p:cNvSpPr/>
          <p:nvPr/>
        </p:nvSpPr>
        <p:spPr>
          <a:xfrm>
            <a:off x="4282636" y="2334244"/>
            <a:ext cx="3674724" cy="1015663"/>
          </a:xfrm>
          <a:prstGeom prst="rect">
            <a:avLst/>
          </a:prstGeom>
        </p:spPr>
        <p:txBody>
          <a:bodyPr wrap="none">
            <a:spAutoFit/>
          </a:bodyPr>
          <a:lstStyle/>
          <a:p>
            <a:r>
              <a:rPr lang="en-GB" sz="6000" b="1" dirty="0" smtClean="0">
                <a:solidFill>
                  <a:schemeClr val="bg1"/>
                </a:solidFill>
              </a:rPr>
              <a:t>Well done!</a:t>
            </a:r>
            <a:endParaRPr lang="en-US" sz="6000" dirty="0"/>
          </a:p>
        </p:txBody>
      </p:sp>
    </p:spTree>
    <p:extLst>
      <p:ext uri="{BB962C8B-B14F-4D97-AF65-F5344CB8AC3E}">
        <p14:creationId xmlns:p14="http://schemas.microsoft.com/office/powerpoint/2010/main" val="1173820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0"/>
            <a:ext cx="12239994" cy="6889177"/>
          </a:xfrm>
          <a:prstGeom prst="rect">
            <a:avLst/>
          </a:prstGeom>
        </p:spPr>
      </p:pic>
      <p:sp>
        <p:nvSpPr>
          <p:cNvPr id="7" name="TextBox 6"/>
          <p:cNvSpPr txBox="1"/>
          <p:nvPr/>
        </p:nvSpPr>
        <p:spPr>
          <a:xfrm rot="21223956">
            <a:off x="6548157" y="1815276"/>
            <a:ext cx="3095377" cy="830997"/>
          </a:xfrm>
          <a:prstGeom prst="rect">
            <a:avLst/>
          </a:prstGeom>
          <a:noFill/>
        </p:spPr>
        <p:txBody>
          <a:bodyPr wrap="square" rtlCol="0">
            <a:spAutoFit/>
          </a:bodyPr>
          <a:lstStyle/>
          <a:p>
            <a:r>
              <a:rPr lang="en-GB" sz="2400" dirty="0">
                <a:solidFill>
                  <a:srgbClr val="C00000"/>
                </a:solidFill>
              </a:rPr>
              <a:t>What is each image </a:t>
            </a:r>
            <a:r>
              <a:rPr lang="en-GB" sz="2400" dirty="0" smtClean="0">
                <a:solidFill>
                  <a:srgbClr val="C00000"/>
                </a:solidFill>
              </a:rPr>
              <a:t>of?</a:t>
            </a:r>
          </a:p>
          <a:p>
            <a:r>
              <a:rPr lang="en-GB" sz="2400" dirty="0" smtClean="0">
                <a:solidFill>
                  <a:srgbClr val="C00000"/>
                </a:solidFill>
              </a:rPr>
              <a:t>Where </a:t>
            </a:r>
            <a:r>
              <a:rPr lang="en-GB" sz="2400" dirty="0">
                <a:solidFill>
                  <a:srgbClr val="C00000"/>
                </a:solidFill>
              </a:rPr>
              <a:t>are they found? </a:t>
            </a:r>
            <a:endParaRPr lang="en-US" sz="2400" dirty="0">
              <a:solidFill>
                <a:srgbClr val="C00000"/>
              </a:solidFill>
            </a:endParaRPr>
          </a:p>
        </p:txBody>
      </p:sp>
      <p:sp>
        <p:nvSpPr>
          <p:cNvPr id="8" name="Oval 7">
            <a:extLst>
              <a:ext uri="{FF2B5EF4-FFF2-40B4-BE49-F238E27FC236}">
                <a16:creationId xmlns="" xmlns:a16="http://schemas.microsoft.com/office/drawing/2014/main" id="{CAD7FC28-891C-492E-829D-E8D5F8C2E5A0}"/>
              </a:ext>
            </a:extLst>
          </p:cNvPr>
          <p:cNvSpPr/>
          <p:nvPr/>
        </p:nvSpPr>
        <p:spPr>
          <a:xfrm>
            <a:off x="2681031" y="938259"/>
            <a:ext cx="495993" cy="47105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1</a:t>
            </a:r>
          </a:p>
        </p:txBody>
      </p:sp>
      <p:sp>
        <p:nvSpPr>
          <p:cNvPr id="10" name="Oval 9">
            <a:extLst>
              <a:ext uri="{FF2B5EF4-FFF2-40B4-BE49-F238E27FC236}">
                <a16:creationId xmlns="" xmlns:a16="http://schemas.microsoft.com/office/drawing/2014/main" id="{B82120C6-C470-4608-932D-211F57DDFBAF}"/>
              </a:ext>
            </a:extLst>
          </p:cNvPr>
          <p:cNvSpPr/>
          <p:nvPr/>
        </p:nvSpPr>
        <p:spPr>
          <a:xfrm>
            <a:off x="5872002" y="1031392"/>
            <a:ext cx="495993" cy="47105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2</a:t>
            </a:r>
          </a:p>
        </p:txBody>
      </p:sp>
      <p:sp>
        <p:nvSpPr>
          <p:cNvPr id="11" name="Oval 10">
            <a:extLst>
              <a:ext uri="{FF2B5EF4-FFF2-40B4-BE49-F238E27FC236}">
                <a16:creationId xmlns="" xmlns:a16="http://schemas.microsoft.com/office/drawing/2014/main" id="{0AC1DA51-7DB9-4823-BF82-CF309BECD82A}"/>
              </a:ext>
            </a:extLst>
          </p:cNvPr>
          <p:cNvSpPr/>
          <p:nvPr/>
        </p:nvSpPr>
        <p:spPr>
          <a:xfrm>
            <a:off x="2681032" y="3724757"/>
            <a:ext cx="495993" cy="47105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3</a:t>
            </a:r>
          </a:p>
        </p:txBody>
      </p:sp>
      <p:sp>
        <p:nvSpPr>
          <p:cNvPr id="12" name="Oval 11">
            <a:extLst>
              <a:ext uri="{FF2B5EF4-FFF2-40B4-BE49-F238E27FC236}">
                <a16:creationId xmlns="" xmlns:a16="http://schemas.microsoft.com/office/drawing/2014/main" id="{E09B4DAD-77F5-45ED-AC6A-8FDC2B41D31D}"/>
              </a:ext>
            </a:extLst>
          </p:cNvPr>
          <p:cNvSpPr/>
          <p:nvPr/>
        </p:nvSpPr>
        <p:spPr>
          <a:xfrm>
            <a:off x="5872002" y="3724757"/>
            <a:ext cx="495993" cy="47105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4</a:t>
            </a:r>
          </a:p>
        </p:txBody>
      </p:sp>
      <p:sp>
        <p:nvSpPr>
          <p:cNvPr id="13" name="Oval 12">
            <a:extLst>
              <a:ext uri="{FF2B5EF4-FFF2-40B4-BE49-F238E27FC236}">
                <a16:creationId xmlns="" xmlns:a16="http://schemas.microsoft.com/office/drawing/2014/main" id="{C89262BD-8337-4BFE-AD6F-E45B0E9ADEB6}"/>
              </a:ext>
            </a:extLst>
          </p:cNvPr>
          <p:cNvSpPr/>
          <p:nvPr/>
        </p:nvSpPr>
        <p:spPr>
          <a:xfrm>
            <a:off x="8991183" y="3724757"/>
            <a:ext cx="495993" cy="47105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5</a:t>
            </a:r>
          </a:p>
        </p:txBody>
      </p:sp>
    </p:spTree>
    <p:extLst>
      <p:ext uri="{BB962C8B-B14F-4D97-AF65-F5344CB8AC3E}">
        <p14:creationId xmlns:p14="http://schemas.microsoft.com/office/powerpoint/2010/main" val="230102158"/>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0"/>
            <a:ext cx="12239994" cy="6889177"/>
          </a:xfrm>
          <a:prstGeom prst="rect">
            <a:avLst/>
          </a:prstGeom>
        </p:spPr>
      </p:pic>
      <p:sp>
        <p:nvSpPr>
          <p:cNvPr id="7" name="TextBox 6"/>
          <p:cNvSpPr txBox="1"/>
          <p:nvPr/>
        </p:nvSpPr>
        <p:spPr>
          <a:xfrm rot="21223956">
            <a:off x="6548157" y="1815276"/>
            <a:ext cx="3095377" cy="830997"/>
          </a:xfrm>
          <a:prstGeom prst="rect">
            <a:avLst/>
          </a:prstGeom>
          <a:noFill/>
        </p:spPr>
        <p:txBody>
          <a:bodyPr wrap="square" rtlCol="0">
            <a:spAutoFit/>
          </a:bodyPr>
          <a:lstStyle/>
          <a:p>
            <a:r>
              <a:rPr lang="en-GB" sz="2400" dirty="0">
                <a:solidFill>
                  <a:srgbClr val="C00000"/>
                </a:solidFill>
              </a:rPr>
              <a:t>THINK, PAIR, </a:t>
            </a:r>
            <a:r>
              <a:rPr lang="en-GB" sz="2400" dirty="0" smtClean="0">
                <a:solidFill>
                  <a:srgbClr val="C00000"/>
                </a:solidFill>
              </a:rPr>
              <a:t>SHARE…</a:t>
            </a:r>
            <a:r>
              <a:rPr lang="en-GB" sz="2400" dirty="0">
                <a:solidFill>
                  <a:srgbClr val="C00000"/>
                </a:solidFill>
              </a:rPr>
              <a:t/>
            </a:r>
            <a:br>
              <a:rPr lang="en-GB" sz="2400" dirty="0">
                <a:solidFill>
                  <a:srgbClr val="C00000"/>
                </a:solidFill>
              </a:rPr>
            </a:br>
            <a:r>
              <a:rPr lang="en-GB" sz="2400" dirty="0">
                <a:solidFill>
                  <a:srgbClr val="C00000"/>
                </a:solidFill>
              </a:rPr>
              <a:t>What is each image of?</a:t>
            </a:r>
            <a:endParaRPr lang="en-US" sz="2400" dirty="0">
              <a:solidFill>
                <a:srgbClr val="C00000"/>
              </a:solidFill>
            </a:endParaRPr>
          </a:p>
        </p:txBody>
      </p:sp>
      <p:sp>
        <p:nvSpPr>
          <p:cNvPr id="9" name="Rectangle: Rounded Corners 2">
            <a:extLst>
              <a:ext uri="{FF2B5EF4-FFF2-40B4-BE49-F238E27FC236}">
                <a16:creationId xmlns="" xmlns:a16="http://schemas.microsoft.com/office/drawing/2014/main" id="{CCC00D84-B22C-42D4-9470-F609556A5899}"/>
              </a:ext>
            </a:extLst>
          </p:cNvPr>
          <p:cNvSpPr/>
          <p:nvPr/>
        </p:nvSpPr>
        <p:spPr>
          <a:xfrm>
            <a:off x="1036102" y="3142225"/>
            <a:ext cx="1544786" cy="471055"/>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Wind turbine</a:t>
            </a:r>
          </a:p>
        </p:txBody>
      </p:sp>
      <p:sp>
        <p:nvSpPr>
          <p:cNvPr id="14" name="Rectangle: Rounded Corners 16">
            <a:extLst>
              <a:ext uri="{FF2B5EF4-FFF2-40B4-BE49-F238E27FC236}">
                <a16:creationId xmlns="" xmlns:a16="http://schemas.microsoft.com/office/drawing/2014/main" id="{C2EC115D-C4D9-494B-B32C-AB7ED65036F6}"/>
              </a:ext>
            </a:extLst>
          </p:cNvPr>
          <p:cNvSpPr/>
          <p:nvPr/>
        </p:nvSpPr>
        <p:spPr>
          <a:xfrm>
            <a:off x="4137059" y="3142225"/>
            <a:ext cx="1544786" cy="471055"/>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Jet engine</a:t>
            </a:r>
          </a:p>
        </p:txBody>
      </p:sp>
      <p:sp>
        <p:nvSpPr>
          <p:cNvPr id="15" name="Rectangle: Rounded Corners 20">
            <a:extLst>
              <a:ext uri="{FF2B5EF4-FFF2-40B4-BE49-F238E27FC236}">
                <a16:creationId xmlns="" xmlns:a16="http://schemas.microsoft.com/office/drawing/2014/main" id="{2005014E-402E-4728-88D2-7AE6E6CAB716}"/>
              </a:ext>
            </a:extLst>
          </p:cNvPr>
          <p:cNvSpPr/>
          <p:nvPr/>
        </p:nvSpPr>
        <p:spPr>
          <a:xfrm>
            <a:off x="4137059" y="6034299"/>
            <a:ext cx="1544786" cy="471055"/>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Windmill</a:t>
            </a:r>
            <a:endParaRPr lang="en-GB" dirty="0">
              <a:solidFill>
                <a:srgbClr val="C00000"/>
              </a:solidFill>
            </a:endParaRPr>
          </a:p>
        </p:txBody>
      </p:sp>
      <p:sp>
        <p:nvSpPr>
          <p:cNvPr id="16" name="Rectangle: Rounded Corners 21">
            <a:extLst>
              <a:ext uri="{FF2B5EF4-FFF2-40B4-BE49-F238E27FC236}">
                <a16:creationId xmlns="" xmlns:a16="http://schemas.microsoft.com/office/drawing/2014/main" id="{B0933A2E-94E4-4C8F-BF88-5407AD8FD57D}"/>
              </a:ext>
            </a:extLst>
          </p:cNvPr>
          <p:cNvSpPr/>
          <p:nvPr/>
        </p:nvSpPr>
        <p:spPr>
          <a:xfrm>
            <a:off x="1036102" y="6034299"/>
            <a:ext cx="1544786" cy="471055"/>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Water wheel</a:t>
            </a:r>
            <a:endParaRPr lang="en-GB" dirty="0">
              <a:solidFill>
                <a:srgbClr val="C00000"/>
              </a:solidFill>
            </a:endParaRPr>
          </a:p>
        </p:txBody>
      </p:sp>
      <p:sp>
        <p:nvSpPr>
          <p:cNvPr id="17" name="Rectangle: Rounded Corners 22">
            <a:extLst>
              <a:ext uri="{FF2B5EF4-FFF2-40B4-BE49-F238E27FC236}">
                <a16:creationId xmlns="" xmlns:a16="http://schemas.microsoft.com/office/drawing/2014/main" id="{3BAEC854-DF68-4518-8EFA-5728C15B8428}"/>
              </a:ext>
            </a:extLst>
          </p:cNvPr>
          <p:cNvSpPr/>
          <p:nvPr/>
        </p:nvSpPr>
        <p:spPr>
          <a:xfrm>
            <a:off x="7238017" y="6034299"/>
            <a:ext cx="1715655" cy="471055"/>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Steam turbine</a:t>
            </a:r>
          </a:p>
        </p:txBody>
      </p:sp>
    </p:spTree>
    <p:extLst>
      <p:ext uri="{BB962C8B-B14F-4D97-AF65-F5344CB8AC3E}">
        <p14:creationId xmlns:p14="http://schemas.microsoft.com/office/powerpoint/2010/main" val="917020847"/>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0"/>
            <a:ext cx="12239994" cy="6889177"/>
          </a:xfrm>
          <a:prstGeom prst="rect">
            <a:avLst/>
          </a:prstGeom>
        </p:spPr>
      </p:pic>
      <p:sp>
        <p:nvSpPr>
          <p:cNvPr id="7" name="TextBox 6"/>
          <p:cNvSpPr txBox="1"/>
          <p:nvPr/>
        </p:nvSpPr>
        <p:spPr>
          <a:xfrm rot="21095228">
            <a:off x="6607424" y="1467654"/>
            <a:ext cx="3095377" cy="1692771"/>
          </a:xfrm>
          <a:prstGeom prst="rect">
            <a:avLst/>
          </a:prstGeom>
          <a:noFill/>
        </p:spPr>
        <p:txBody>
          <a:bodyPr wrap="square" rtlCol="0">
            <a:spAutoFit/>
          </a:bodyPr>
          <a:lstStyle/>
          <a:p>
            <a:r>
              <a:rPr lang="en-GB" sz="3200" dirty="0">
                <a:solidFill>
                  <a:srgbClr val="C00000"/>
                </a:solidFill>
              </a:rPr>
              <a:t>Extension:</a:t>
            </a:r>
            <a:br>
              <a:rPr lang="en-GB" sz="3200" dirty="0">
                <a:solidFill>
                  <a:srgbClr val="C00000"/>
                </a:solidFill>
              </a:rPr>
            </a:br>
            <a:r>
              <a:rPr lang="en-GB" sz="2400" dirty="0">
                <a:solidFill>
                  <a:srgbClr val="C00000"/>
                </a:solidFill>
              </a:rPr>
              <a:t>What aspects of their design help them to function effectively?</a:t>
            </a:r>
            <a:endParaRPr lang="en-US" sz="2400" dirty="0">
              <a:solidFill>
                <a:srgbClr val="C00000"/>
              </a:solidFill>
            </a:endParaRPr>
          </a:p>
        </p:txBody>
      </p:sp>
      <p:sp>
        <p:nvSpPr>
          <p:cNvPr id="9" name="Rectangle: Rounded Corners 2">
            <a:extLst>
              <a:ext uri="{FF2B5EF4-FFF2-40B4-BE49-F238E27FC236}">
                <a16:creationId xmlns="" xmlns:a16="http://schemas.microsoft.com/office/drawing/2014/main" id="{CCC00D84-B22C-42D4-9470-F609556A5899}"/>
              </a:ext>
            </a:extLst>
          </p:cNvPr>
          <p:cNvSpPr/>
          <p:nvPr/>
        </p:nvSpPr>
        <p:spPr>
          <a:xfrm>
            <a:off x="1036102" y="3142225"/>
            <a:ext cx="1544786" cy="471055"/>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Wind turbine</a:t>
            </a:r>
          </a:p>
        </p:txBody>
      </p:sp>
      <p:sp>
        <p:nvSpPr>
          <p:cNvPr id="14" name="Rectangle: Rounded Corners 16">
            <a:extLst>
              <a:ext uri="{FF2B5EF4-FFF2-40B4-BE49-F238E27FC236}">
                <a16:creationId xmlns="" xmlns:a16="http://schemas.microsoft.com/office/drawing/2014/main" id="{C2EC115D-C4D9-494B-B32C-AB7ED65036F6}"/>
              </a:ext>
            </a:extLst>
          </p:cNvPr>
          <p:cNvSpPr/>
          <p:nvPr/>
        </p:nvSpPr>
        <p:spPr>
          <a:xfrm>
            <a:off x="4137059" y="3142225"/>
            <a:ext cx="1544786" cy="471055"/>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Jet engine</a:t>
            </a:r>
          </a:p>
        </p:txBody>
      </p:sp>
      <p:sp>
        <p:nvSpPr>
          <p:cNvPr id="15" name="Rectangle: Rounded Corners 20">
            <a:extLst>
              <a:ext uri="{FF2B5EF4-FFF2-40B4-BE49-F238E27FC236}">
                <a16:creationId xmlns="" xmlns:a16="http://schemas.microsoft.com/office/drawing/2014/main" id="{2005014E-402E-4728-88D2-7AE6E6CAB716}"/>
              </a:ext>
            </a:extLst>
          </p:cNvPr>
          <p:cNvSpPr/>
          <p:nvPr/>
        </p:nvSpPr>
        <p:spPr>
          <a:xfrm>
            <a:off x="4137059" y="6034299"/>
            <a:ext cx="1544786" cy="471055"/>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mtClean="0">
                <a:solidFill>
                  <a:srgbClr val="C00000"/>
                </a:solidFill>
              </a:rPr>
              <a:t>Windmill</a:t>
            </a:r>
            <a:endParaRPr lang="en-GB" dirty="0">
              <a:solidFill>
                <a:srgbClr val="C00000"/>
              </a:solidFill>
            </a:endParaRPr>
          </a:p>
        </p:txBody>
      </p:sp>
      <p:sp>
        <p:nvSpPr>
          <p:cNvPr id="16" name="Rectangle: Rounded Corners 21">
            <a:extLst>
              <a:ext uri="{FF2B5EF4-FFF2-40B4-BE49-F238E27FC236}">
                <a16:creationId xmlns="" xmlns:a16="http://schemas.microsoft.com/office/drawing/2014/main" id="{B0933A2E-94E4-4C8F-BF88-5407AD8FD57D}"/>
              </a:ext>
            </a:extLst>
          </p:cNvPr>
          <p:cNvSpPr/>
          <p:nvPr/>
        </p:nvSpPr>
        <p:spPr>
          <a:xfrm>
            <a:off x="1036102" y="6034299"/>
            <a:ext cx="1544786" cy="471055"/>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Water wheel</a:t>
            </a:r>
            <a:endParaRPr lang="en-GB" dirty="0">
              <a:solidFill>
                <a:srgbClr val="C00000"/>
              </a:solidFill>
            </a:endParaRPr>
          </a:p>
        </p:txBody>
      </p:sp>
      <p:sp>
        <p:nvSpPr>
          <p:cNvPr id="17" name="Rectangle: Rounded Corners 22">
            <a:extLst>
              <a:ext uri="{FF2B5EF4-FFF2-40B4-BE49-F238E27FC236}">
                <a16:creationId xmlns="" xmlns:a16="http://schemas.microsoft.com/office/drawing/2014/main" id="{3BAEC854-DF68-4518-8EFA-5728C15B8428}"/>
              </a:ext>
            </a:extLst>
          </p:cNvPr>
          <p:cNvSpPr/>
          <p:nvPr/>
        </p:nvSpPr>
        <p:spPr>
          <a:xfrm>
            <a:off x="7238017" y="6034299"/>
            <a:ext cx="1715655" cy="471055"/>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Steam turbine</a:t>
            </a:r>
          </a:p>
        </p:txBody>
      </p:sp>
    </p:spTree>
    <p:extLst>
      <p:ext uri="{BB962C8B-B14F-4D97-AF65-F5344CB8AC3E}">
        <p14:creationId xmlns:p14="http://schemas.microsoft.com/office/powerpoint/2010/main" val="514773604"/>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6" y="1414"/>
            <a:ext cx="12240000" cy="6889180"/>
          </a:xfrm>
          <a:prstGeom prst="rect">
            <a:avLst/>
          </a:prstGeom>
        </p:spPr>
      </p:pic>
      <p:sp>
        <p:nvSpPr>
          <p:cNvPr id="12" name="TextBox 11"/>
          <p:cNvSpPr txBox="1"/>
          <p:nvPr/>
        </p:nvSpPr>
        <p:spPr>
          <a:xfrm>
            <a:off x="953503" y="1400865"/>
            <a:ext cx="3677764" cy="3416320"/>
          </a:xfrm>
          <a:prstGeom prst="rect">
            <a:avLst/>
          </a:prstGeom>
          <a:noFill/>
        </p:spPr>
        <p:txBody>
          <a:bodyPr wrap="square" rtlCol="0">
            <a:spAutoFit/>
          </a:bodyPr>
          <a:lstStyle/>
          <a:p>
            <a:r>
              <a:rPr lang="en-GB" sz="5400" dirty="0">
                <a:solidFill>
                  <a:schemeClr val="bg1"/>
                </a:solidFill>
              </a:rPr>
              <a:t>Problems with energy and issues in </a:t>
            </a:r>
            <a:r>
              <a:rPr lang="en-GB" sz="5400">
                <a:solidFill>
                  <a:schemeClr val="bg1"/>
                </a:solidFill>
              </a:rPr>
              <a:t>the </a:t>
            </a:r>
            <a:r>
              <a:rPr lang="en-GB" sz="5400" smtClean="0">
                <a:solidFill>
                  <a:schemeClr val="bg1"/>
                </a:solidFill>
              </a:rPr>
              <a:t>UK. </a:t>
            </a:r>
            <a:endParaRPr lang="en-US" sz="5400" dirty="0">
              <a:solidFill>
                <a:schemeClr val="bg1"/>
              </a:solidFill>
            </a:endParaRPr>
          </a:p>
        </p:txBody>
      </p:sp>
    </p:spTree>
    <p:extLst>
      <p:ext uri="{BB962C8B-B14F-4D97-AF65-F5344CB8AC3E}">
        <p14:creationId xmlns:p14="http://schemas.microsoft.com/office/powerpoint/2010/main" val="1949740014"/>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0"/>
            <a:ext cx="12239995" cy="6889177"/>
          </a:xfrm>
          <a:prstGeom prst="rect">
            <a:avLst/>
          </a:prstGeom>
        </p:spPr>
      </p:pic>
      <p:sp>
        <p:nvSpPr>
          <p:cNvPr id="6" name="TextBox 5"/>
          <p:cNvSpPr txBox="1"/>
          <p:nvPr/>
        </p:nvSpPr>
        <p:spPr>
          <a:xfrm>
            <a:off x="750302" y="2110515"/>
            <a:ext cx="3906364" cy="1754326"/>
          </a:xfrm>
          <a:prstGeom prst="rect">
            <a:avLst/>
          </a:prstGeom>
          <a:noFill/>
        </p:spPr>
        <p:txBody>
          <a:bodyPr wrap="square" rtlCol="0">
            <a:spAutoFit/>
          </a:bodyPr>
          <a:lstStyle/>
          <a:p>
            <a:r>
              <a:rPr lang="en-GB" sz="3600" dirty="0">
                <a:solidFill>
                  <a:srgbClr val="C00000"/>
                </a:solidFill>
              </a:rPr>
              <a:t>How are we trying to reduce emissions in the future? </a:t>
            </a:r>
            <a:endParaRPr lang="en-US" sz="3600" dirty="0">
              <a:solidFill>
                <a:srgbClr val="C00000"/>
              </a:solidFill>
            </a:endParaRPr>
          </a:p>
        </p:txBody>
      </p:sp>
    </p:spTree>
    <p:extLst>
      <p:ext uri="{BB962C8B-B14F-4D97-AF65-F5344CB8AC3E}">
        <p14:creationId xmlns:p14="http://schemas.microsoft.com/office/powerpoint/2010/main" val="164483625"/>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0"/>
            <a:ext cx="12239994" cy="6889177"/>
          </a:xfrm>
          <a:prstGeom prst="rect">
            <a:avLst/>
          </a:prstGeom>
        </p:spPr>
      </p:pic>
      <p:sp>
        <p:nvSpPr>
          <p:cNvPr id="6" name="TextBox 5"/>
          <p:cNvSpPr txBox="1"/>
          <p:nvPr/>
        </p:nvSpPr>
        <p:spPr>
          <a:xfrm>
            <a:off x="716435" y="1687182"/>
            <a:ext cx="3872499" cy="2677656"/>
          </a:xfrm>
          <a:prstGeom prst="rect">
            <a:avLst/>
          </a:prstGeom>
          <a:noFill/>
        </p:spPr>
        <p:txBody>
          <a:bodyPr wrap="square" rtlCol="0">
            <a:spAutoFit/>
          </a:bodyPr>
          <a:lstStyle/>
          <a:p>
            <a:r>
              <a:rPr lang="en-GB" sz="3600" dirty="0" smtClean="0">
                <a:solidFill>
                  <a:srgbClr val="C00000"/>
                </a:solidFill>
              </a:rPr>
              <a:t>Introduction</a:t>
            </a:r>
            <a:br>
              <a:rPr lang="en-GB" sz="3600" dirty="0" smtClean="0">
                <a:solidFill>
                  <a:srgbClr val="C00000"/>
                </a:solidFill>
              </a:rPr>
            </a:br>
            <a:r>
              <a:rPr lang="en-GB" sz="2800" dirty="0" smtClean="0">
                <a:solidFill>
                  <a:srgbClr val="C00000"/>
                </a:solidFill>
                <a:latin typeface="+mj-lt"/>
              </a:rPr>
              <a:t>Northern Powergrid </a:t>
            </a:r>
            <a:r>
              <a:rPr lang="en-GB" sz="2800" dirty="0" smtClean="0">
                <a:solidFill>
                  <a:srgbClr val="C00000"/>
                </a:solidFill>
                <a:latin typeface="+mj-lt"/>
              </a:rPr>
              <a:t>is committed </a:t>
            </a:r>
            <a:r>
              <a:rPr lang="en-GB" sz="2800" dirty="0" smtClean="0">
                <a:solidFill>
                  <a:srgbClr val="C00000"/>
                </a:solidFill>
                <a:latin typeface="+mj-lt"/>
              </a:rPr>
              <a:t>to looking at ways to reduce emissions in the future. </a:t>
            </a:r>
            <a:r>
              <a:rPr lang="en-GB" sz="2400" dirty="0" smtClean="0">
                <a:solidFill>
                  <a:srgbClr val="C00000"/>
                </a:solidFill>
                <a:latin typeface="+mj-lt"/>
              </a:rPr>
              <a:t/>
            </a:r>
            <a:br>
              <a:rPr lang="en-GB" sz="2400" dirty="0" smtClean="0">
                <a:solidFill>
                  <a:srgbClr val="C00000"/>
                </a:solidFill>
                <a:latin typeface="+mj-lt"/>
              </a:rPr>
            </a:br>
            <a:endParaRPr lang="en-US" sz="2000" dirty="0">
              <a:solidFill>
                <a:srgbClr val="C00000"/>
              </a:solidFill>
              <a:latin typeface="+mj-lt"/>
            </a:endParaRPr>
          </a:p>
        </p:txBody>
      </p:sp>
    </p:spTree>
    <p:extLst>
      <p:ext uri="{BB962C8B-B14F-4D97-AF65-F5344CB8AC3E}">
        <p14:creationId xmlns:p14="http://schemas.microsoft.com/office/powerpoint/2010/main" val="1333307471"/>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0"/>
            <a:ext cx="12239994" cy="6889176"/>
          </a:xfrm>
          <a:prstGeom prst="rect">
            <a:avLst/>
          </a:prstGeom>
        </p:spPr>
      </p:pic>
      <p:sp>
        <p:nvSpPr>
          <p:cNvPr id="4" name="TextBox 3"/>
          <p:cNvSpPr txBox="1"/>
          <p:nvPr/>
        </p:nvSpPr>
        <p:spPr>
          <a:xfrm>
            <a:off x="682568" y="2102048"/>
            <a:ext cx="3872499" cy="2523768"/>
          </a:xfrm>
          <a:prstGeom prst="rect">
            <a:avLst/>
          </a:prstGeom>
          <a:noFill/>
        </p:spPr>
        <p:txBody>
          <a:bodyPr wrap="square" rtlCol="0">
            <a:spAutoFit/>
          </a:bodyPr>
          <a:lstStyle/>
          <a:p>
            <a:r>
              <a:rPr lang="en-GB" sz="2000" dirty="0" smtClean="0">
                <a:solidFill>
                  <a:srgbClr val="C00000"/>
                </a:solidFill>
              </a:rPr>
              <a:t>To </a:t>
            </a:r>
            <a:r>
              <a:rPr lang="en-GB" sz="2000" dirty="0">
                <a:solidFill>
                  <a:srgbClr val="C00000"/>
                </a:solidFill>
              </a:rPr>
              <a:t>reduce emissions, people will turn to alternative options, such as electric cars for </a:t>
            </a:r>
            <a:r>
              <a:rPr lang="en-GB" sz="2000" dirty="0" smtClean="0">
                <a:solidFill>
                  <a:srgbClr val="C00000"/>
                </a:solidFill>
              </a:rPr>
              <a:t>travel. </a:t>
            </a:r>
            <a:r>
              <a:rPr lang="en-GB" sz="2000" dirty="0">
                <a:solidFill>
                  <a:srgbClr val="C00000"/>
                </a:solidFill>
              </a:rPr>
              <a:t>T</a:t>
            </a:r>
            <a:r>
              <a:rPr lang="en-GB" sz="2000" dirty="0" smtClean="0">
                <a:solidFill>
                  <a:srgbClr val="C00000"/>
                </a:solidFill>
              </a:rPr>
              <a:t>his </a:t>
            </a:r>
            <a:r>
              <a:rPr lang="en-GB" sz="2000" dirty="0">
                <a:solidFill>
                  <a:srgbClr val="C00000"/>
                </a:solidFill>
              </a:rPr>
              <a:t>shift to more environmental friendly choices will produce a greater demand for electricity.</a:t>
            </a:r>
            <a:r>
              <a:rPr lang="en-GB" sz="2400" dirty="0">
                <a:solidFill>
                  <a:srgbClr val="C00000"/>
                </a:solidFill>
              </a:rPr>
              <a:t/>
            </a:r>
            <a:br>
              <a:rPr lang="en-GB" sz="2400" dirty="0">
                <a:solidFill>
                  <a:srgbClr val="C00000"/>
                </a:solidFill>
              </a:rPr>
            </a:br>
            <a:r>
              <a:rPr lang="en-GB" sz="2400" dirty="0">
                <a:solidFill>
                  <a:srgbClr val="C00000"/>
                </a:solidFill>
              </a:rPr>
              <a:t/>
            </a:r>
            <a:br>
              <a:rPr lang="en-GB" sz="2400" dirty="0">
                <a:solidFill>
                  <a:srgbClr val="C00000"/>
                </a:solidFill>
              </a:rPr>
            </a:br>
            <a:endParaRPr lang="en-US" sz="1400" dirty="0">
              <a:solidFill>
                <a:srgbClr val="C00000"/>
              </a:solidFill>
              <a:latin typeface="+mj-lt"/>
            </a:endParaRPr>
          </a:p>
        </p:txBody>
      </p:sp>
    </p:spTree>
    <p:extLst>
      <p:ext uri="{BB962C8B-B14F-4D97-AF65-F5344CB8AC3E}">
        <p14:creationId xmlns:p14="http://schemas.microsoft.com/office/powerpoint/2010/main" val="533716352"/>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0c26c3ef-5a2c-41bb-956e-56cb02cd1f15">5A7UCDRFNTMF-547317724-39885</_dlc_DocId>
    <_dlc_DocIdUrl xmlns="0c26c3ef-5a2c-41bb-956e-56cb02cd1f15">
      <Url>https://aheadpartnership.sharepoint.com/Files/_layouts/15/DocIdRedir.aspx?ID=5A7UCDRFNTMF-547317724-39885</Url>
      <Description>5A7UCDRFNTMF-547317724-39885</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D2F922A74E8024F8229C8E376BDB8BD" ma:contentTypeVersion="9" ma:contentTypeDescription="Create a new document." ma:contentTypeScope="" ma:versionID="53e1b15b566999cbca82ea77e47a877b">
  <xsd:schema xmlns:xsd="http://www.w3.org/2001/XMLSchema" xmlns:xs="http://www.w3.org/2001/XMLSchema" xmlns:p="http://schemas.microsoft.com/office/2006/metadata/properties" xmlns:ns2="0c26c3ef-5a2c-41bb-956e-56cb02cd1f15" xmlns:ns3="5b23bf9c-4622-4c60-bcdf-b4a05b1bfa39" targetNamespace="http://schemas.microsoft.com/office/2006/metadata/properties" ma:root="true" ma:fieldsID="0d4793130226152297e76f944e1568a7" ns2:_="" ns3:_="">
    <xsd:import namespace="0c26c3ef-5a2c-41bb-956e-56cb02cd1f15"/>
    <xsd:import namespace="5b23bf9c-4622-4c60-bcdf-b4a05b1bfa39"/>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26c3ef-5a2c-41bb-956e-56cb02cd1f1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description="" ma:internalName="SharedWithDetails" ma:readOnly="true">
      <xsd:simpleType>
        <xsd:restriction base="dms:Note">
          <xsd:maxLength value="255"/>
        </xsd:restriction>
      </xsd:simpleType>
    </xsd:element>
    <xsd:element name="LastSharedByUser" ma:index="13" nillable="true" ma:displayName="Last Shared By User" ma:description="" ma:internalName="LastSharedByUser" ma:readOnly="true">
      <xsd:simpleType>
        <xsd:restriction base="dms:Note">
          <xsd:maxLength value="255"/>
        </xsd:restriction>
      </xsd:simpleType>
    </xsd:element>
    <xsd:element name="LastSharedByTime" ma:index="14"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5b23bf9c-4622-4c60-bcdf-b4a05b1bfa39" elementFormDefault="qualified">
    <xsd:import namespace="http://schemas.microsoft.com/office/2006/documentManagement/types"/>
    <xsd:import namespace="http://schemas.microsoft.com/office/infopath/2007/PartnerControls"/>
    <xsd:element name="MediaServiceMetadata" ma:index="15" nillable="true" ma:displayName="MediaServiceMetadata" ma:description="" ma:hidden="true" ma:internalName="MediaServiceMetadata" ma:readOnly="true">
      <xsd:simpleType>
        <xsd:restriction base="dms:Note"/>
      </xsd:simpleType>
    </xsd:element>
    <xsd:element name="MediaServiceFastMetadata" ma:index="16" nillable="true" ma:displayName="MediaServiceFastMetadata" ma:description="" ma:hidden="true" ma:internalName="MediaServiceFastMetadata" ma:readOnly="true">
      <xsd:simpleType>
        <xsd:restriction base="dms:Note"/>
      </xsd:simpleType>
    </xsd:element>
    <xsd:element name="MediaServiceDateTaken" ma:index="17" nillable="true" ma:displayName="MediaServiceDateTaken" ma:description="" ma:hidden="true" ma:internalName="MediaServiceDateTaken" ma:readOnly="true">
      <xsd:simpleType>
        <xsd:restriction base="dms:Text"/>
      </xsd:simpleType>
    </xsd:element>
    <xsd:element name="MediaServiceAutoTags" ma:index="18" nillable="true" ma:displayName="MediaServiceAutoTags" ma:description="" ma:internalName="MediaServiceAutoTags" ma:readOnly="true">
      <xsd:simpleType>
        <xsd:restriction base="dms:Text"/>
      </xsd:simpleType>
    </xsd:element>
    <xsd:element name="MediaServiceLocation" ma:index="19" nillable="true" ma:displayName="MediaServiceLocation" ma:descrip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88DFDCB-16E3-48F9-8886-1A340AF87578}">
  <ds:schemaRefs>
    <ds:schemaRef ds:uri="http://purl.org/dc/terms/"/>
    <ds:schemaRef ds:uri="http://schemas.openxmlformats.org/package/2006/metadata/core-properties"/>
    <ds:schemaRef ds:uri="5b23bf9c-4622-4c60-bcdf-b4a05b1bfa39"/>
    <ds:schemaRef ds:uri="http://schemas.microsoft.com/office/2006/documentManagement/types"/>
    <ds:schemaRef ds:uri="http://schemas.microsoft.com/office/infopath/2007/PartnerControls"/>
    <ds:schemaRef ds:uri="http://purl.org/dc/elements/1.1/"/>
    <ds:schemaRef ds:uri="http://schemas.microsoft.com/office/2006/metadata/properties"/>
    <ds:schemaRef ds:uri="0c26c3ef-5a2c-41bb-956e-56cb02cd1f15"/>
    <ds:schemaRef ds:uri="http://www.w3.org/XML/1998/namespace"/>
    <ds:schemaRef ds:uri="http://purl.org/dc/dcmitype/"/>
  </ds:schemaRefs>
</ds:datastoreItem>
</file>

<file path=customXml/itemProps2.xml><?xml version="1.0" encoding="utf-8"?>
<ds:datastoreItem xmlns:ds="http://schemas.openxmlformats.org/officeDocument/2006/customXml" ds:itemID="{9F64EBD0-7BF2-4876-B35C-EB2E6FDAF59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c26c3ef-5a2c-41bb-956e-56cb02cd1f15"/>
    <ds:schemaRef ds:uri="5b23bf9c-4622-4c60-bcdf-b4a05b1bfa3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8F97F54-C47D-45CD-97CC-F293A71DCB8B}">
  <ds:schemaRefs>
    <ds:schemaRef ds:uri="http://schemas.microsoft.com/sharepoint/events"/>
  </ds:schemaRefs>
</ds:datastoreItem>
</file>

<file path=customXml/itemProps4.xml><?xml version="1.0" encoding="utf-8"?>
<ds:datastoreItem xmlns:ds="http://schemas.openxmlformats.org/officeDocument/2006/customXml" ds:itemID="{3A9FFDCB-060F-48CE-BB06-8BDA8228E78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6918</TotalTime>
  <Words>330</Words>
  <Application>Microsoft Macintosh PowerPoint</Application>
  <PresentationFormat>Widescreen</PresentationFormat>
  <Paragraphs>122</Paragraphs>
  <Slides>25</Slides>
  <Notes>25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Calibri</vt:lpstr>
      <vt:lpstr>Calibri Light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Lapage PS</Company>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NPG - Citizenship Lesson 1</dc:title>
  <dc:creator>Chris O'Reilly</dc:creator>
  <cp:lastModifiedBy>Patrick Pyka | Blumilk</cp:lastModifiedBy>
  <cp:revision>150</cp:revision>
  <dcterms:created xsi:type="dcterms:W3CDTF">2017-08-10T17:48:41Z</dcterms:created>
  <dcterms:modified xsi:type="dcterms:W3CDTF">2018-01-30T12:01:00Z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0x0101003D2F922A74E8024F8229C8E376BDB8BD</vt:lpwstr>
  </property>
  <property fmtid="{D5CDD505-2E9C-101B-9397-08002B2CF9AE}" pid="3" name="_dlc_DocIdItemGuid">
    <vt:lpwstr>c7fd01cd-e946-4b77-aba8-82d5e0e9f2ea</vt:lpwstr>
  </property>
</Properties>
</file>