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9"/>
  </p:notesMasterIdLst>
  <p:sldIdLst>
    <p:sldId id="256" r:id="rId6"/>
    <p:sldId id="283" r:id="rId7"/>
    <p:sldId id="303" r:id="rId8"/>
    <p:sldId id="304" r:id="rId9"/>
    <p:sldId id="305" r:id="rId10"/>
    <p:sldId id="257" r:id="rId11"/>
    <p:sldId id="306" r:id="rId12"/>
    <p:sldId id="307" r:id="rId13"/>
    <p:sldId id="291" r:id="rId14"/>
    <p:sldId id="308" r:id="rId15"/>
    <p:sldId id="309" r:id="rId16"/>
    <p:sldId id="260" r:id="rId17"/>
    <p:sldId id="310" r:id="rId18"/>
    <p:sldId id="311" r:id="rId19"/>
    <p:sldId id="312" r:id="rId20"/>
    <p:sldId id="261" r:id="rId21"/>
    <p:sldId id="299" r:id="rId22"/>
    <p:sldId id="313" r:id="rId23"/>
    <p:sldId id="300" r:id="rId24"/>
    <p:sldId id="279" r:id="rId25"/>
    <p:sldId id="301" r:id="rId26"/>
    <p:sldId id="263"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2" autoAdjust="0"/>
    <p:restoredTop sz="80433" autoAdjust="0"/>
  </p:normalViewPr>
  <p:slideViewPr>
    <p:cSldViewPr snapToGrid="0">
      <p:cViewPr varScale="1">
        <p:scale>
          <a:sx n="139" d="100"/>
          <a:sy n="139" d="100"/>
        </p:scale>
        <p:origin x="2632" y="176"/>
      </p:cViewPr>
      <p:guideLst>
        <p:guide orient="horz" pos="2160"/>
        <p:guide pos="3840"/>
      </p:guideLst>
    </p:cSldViewPr>
  </p:slideViewPr>
  <p:notesTextViewPr>
    <p:cViewPr>
      <p:scale>
        <a:sx n="70" d="100"/>
        <a:sy n="7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42779-2647-4DB4-81F7-950DA65F16CC}" type="datetimeFigureOut">
              <a:rPr lang="en-GB" smtClean="0"/>
              <a:pPr/>
              <a:t>31/01/2018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62FD5-9C6D-45F8-BD7D-8E56D5D12E8A}" type="slidenum">
              <a:rPr lang="en-GB" smtClean="0"/>
              <a:pPr/>
              <a:t>‹#›</a:t>
            </a:fld>
            <a:endParaRPr lang="en-GB"/>
          </a:p>
        </p:txBody>
      </p:sp>
    </p:spTree>
    <p:extLst>
      <p:ext uri="{BB962C8B-B14F-4D97-AF65-F5344CB8AC3E}">
        <p14:creationId xmlns:p14="http://schemas.microsoft.com/office/powerpoint/2010/main" val="245408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a:t>
            </a:fld>
            <a:endParaRPr lang="en-GB"/>
          </a:p>
        </p:txBody>
      </p:sp>
    </p:spTree>
    <p:extLst>
      <p:ext uri="{BB962C8B-B14F-4D97-AF65-F5344CB8AC3E}">
        <p14:creationId xmlns:p14="http://schemas.microsoft.com/office/powerpoint/2010/main" val="193957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10</a:t>
            </a:fld>
            <a:endParaRPr lang="en-GB"/>
          </a:p>
        </p:txBody>
      </p:sp>
    </p:spTree>
    <p:extLst>
      <p:ext uri="{BB962C8B-B14F-4D97-AF65-F5344CB8AC3E}">
        <p14:creationId xmlns:p14="http://schemas.microsoft.com/office/powerpoint/2010/main" val="157002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11</a:t>
            </a:fld>
            <a:endParaRPr lang="en-GB"/>
          </a:p>
        </p:txBody>
      </p:sp>
    </p:spTree>
    <p:extLst>
      <p:ext uri="{BB962C8B-B14F-4D97-AF65-F5344CB8AC3E}">
        <p14:creationId xmlns:p14="http://schemas.microsoft.com/office/powerpoint/2010/main" val="1092895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12</a:t>
            </a:fld>
            <a:endParaRPr lang="en-GB"/>
          </a:p>
        </p:txBody>
      </p:sp>
    </p:spTree>
    <p:extLst>
      <p:ext uri="{BB962C8B-B14F-4D97-AF65-F5344CB8AC3E}">
        <p14:creationId xmlns:p14="http://schemas.microsoft.com/office/powerpoint/2010/main" val="1782987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13</a:t>
            </a:fld>
            <a:endParaRPr lang="en-GB"/>
          </a:p>
        </p:txBody>
      </p:sp>
    </p:spTree>
    <p:extLst>
      <p:ext uri="{BB962C8B-B14F-4D97-AF65-F5344CB8AC3E}">
        <p14:creationId xmlns:p14="http://schemas.microsoft.com/office/powerpoint/2010/main" val="71000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14</a:t>
            </a:fld>
            <a:endParaRPr lang="en-GB"/>
          </a:p>
        </p:txBody>
      </p:sp>
    </p:spTree>
    <p:extLst>
      <p:ext uri="{BB962C8B-B14F-4D97-AF65-F5344CB8AC3E}">
        <p14:creationId xmlns:p14="http://schemas.microsoft.com/office/powerpoint/2010/main" val="95403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15</a:t>
            </a:fld>
            <a:endParaRPr lang="en-GB"/>
          </a:p>
        </p:txBody>
      </p:sp>
    </p:spTree>
    <p:extLst>
      <p:ext uri="{BB962C8B-B14F-4D97-AF65-F5344CB8AC3E}">
        <p14:creationId xmlns:p14="http://schemas.microsoft.com/office/powerpoint/2010/main" val="113977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16</a:t>
            </a:fld>
            <a:endParaRPr lang="en-GB"/>
          </a:p>
        </p:txBody>
      </p:sp>
    </p:spTree>
    <p:extLst>
      <p:ext uri="{BB962C8B-B14F-4D97-AF65-F5344CB8AC3E}">
        <p14:creationId xmlns:p14="http://schemas.microsoft.com/office/powerpoint/2010/main" val="1608063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17</a:t>
            </a:fld>
            <a:endParaRPr lang="en-GB"/>
          </a:p>
        </p:txBody>
      </p:sp>
    </p:spTree>
    <p:extLst>
      <p:ext uri="{BB962C8B-B14F-4D97-AF65-F5344CB8AC3E}">
        <p14:creationId xmlns:p14="http://schemas.microsoft.com/office/powerpoint/2010/main" val="2013824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18</a:t>
            </a:fld>
            <a:endParaRPr lang="en-GB"/>
          </a:p>
        </p:txBody>
      </p:sp>
    </p:spTree>
    <p:extLst>
      <p:ext uri="{BB962C8B-B14F-4D97-AF65-F5344CB8AC3E}">
        <p14:creationId xmlns:p14="http://schemas.microsoft.com/office/powerpoint/2010/main" val="1038029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context, “power sharing” refers to multiple households drawing their power from a limited supply of generators. Power sharing means households may only have limited access to electricity, to fulfil their basic energy needs</a:t>
            </a:r>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19</a:t>
            </a:fld>
            <a:endParaRPr lang="en-GB"/>
          </a:p>
        </p:txBody>
      </p:sp>
    </p:spTree>
    <p:extLst>
      <p:ext uri="{BB962C8B-B14F-4D97-AF65-F5344CB8AC3E}">
        <p14:creationId xmlns:p14="http://schemas.microsoft.com/office/powerpoint/2010/main" val="113886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a:t>
            </a:fld>
            <a:endParaRPr lang="en-GB"/>
          </a:p>
        </p:txBody>
      </p:sp>
    </p:spTree>
    <p:extLst>
      <p:ext uri="{BB962C8B-B14F-4D97-AF65-F5344CB8AC3E}">
        <p14:creationId xmlns:p14="http://schemas.microsoft.com/office/powerpoint/2010/main" val="599432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20</a:t>
            </a:fld>
            <a:endParaRPr lang="en-GB"/>
          </a:p>
        </p:txBody>
      </p:sp>
    </p:spTree>
    <p:extLst>
      <p:ext uri="{BB962C8B-B14F-4D97-AF65-F5344CB8AC3E}">
        <p14:creationId xmlns:p14="http://schemas.microsoft.com/office/powerpoint/2010/main" val="61041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21</a:t>
            </a:fld>
            <a:endParaRPr lang="en-GB"/>
          </a:p>
        </p:txBody>
      </p:sp>
    </p:spTree>
    <p:extLst>
      <p:ext uri="{BB962C8B-B14F-4D97-AF65-F5344CB8AC3E}">
        <p14:creationId xmlns:p14="http://schemas.microsoft.com/office/powerpoint/2010/main" val="65071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22</a:t>
            </a:fld>
            <a:endParaRPr lang="en-GB"/>
          </a:p>
        </p:txBody>
      </p:sp>
    </p:spTree>
    <p:extLst>
      <p:ext uri="{BB962C8B-B14F-4D97-AF65-F5344CB8AC3E}">
        <p14:creationId xmlns:p14="http://schemas.microsoft.com/office/powerpoint/2010/main" val="89720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a:t>
            </a:fld>
            <a:endParaRPr lang="en-GB"/>
          </a:p>
        </p:txBody>
      </p:sp>
    </p:spTree>
    <p:extLst>
      <p:ext uri="{BB962C8B-B14F-4D97-AF65-F5344CB8AC3E}">
        <p14:creationId xmlns:p14="http://schemas.microsoft.com/office/powerpoint/2010/main" val="172376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4</a:t>
            </a:fld>
            <a:endParaRPr lang="en-GB"/>
          </a:p>
        </p:txBody>
      </p:sp>
    </p:spTree>
    <p:extLst>
      <p:ext uri="{BB962C8B-B14F-4D97-AF65-F5344CB8AC3E}">
        <p14:creationId xmlns:p14="http://schemas.microsoft.com/office/powerpoint/2010/main" val="2082848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5</a:t>
            </a:fld>
            <a:endParaRPr lang="en-GB"/>
          </a:p>
        </p:txBody>
      </p:sp>
    </p:spTree>
    <p:extLst>
      <p:ext uri="{BB962C8B-B14F-4D97-AF65-F5344CB8AC3E}">
        <p14:creationId xmlns:p14="http://schemas.microsoft.com/office/powerpoint/2010/main" val="193189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Show a series of pictures without giving away the topic of the lesson. </a:t>
            </a:r>
          </a:p>
          <a:p>
            <a:pPr marL="0" indent="0">
              <a:buNone/>
            </a:pPr>
            <a:r>
              <a:rPr lang="en-GB" sz="1200" dirty="0"/>
              <a:t>Students to discuss what they think is happening in the pictures. </a:t>
            </a:r>
          </a:p>
          <a:p>
            <a:pPr marL="0" indent="0">
              <a:buNone/>
            </a:pPr>
            <a:endParaRPr lang="en-GB" sz="1200" dirty="0"/>
          </a:p>
          <a:p>
            <a:r>
              <a:rPr lang="en-GB" dirty="0"/>
              <a:t>What are the issues for consideration?</a:t>
            </a:r>
          </a:p>
          <a:p>
            <a:r>
              <a:rPr lang="en-GB" dirty="0"/>
              <a:t>What lies within our areas of responsibility?</a:t>
            </a:r>
          </a:p>
          <a:p>
            <a:r>
              <a:rPr lang="en-GB" dirty="0"/>
              <a:t>What are the immediate priorities? Consider the What, Why, When and How when exploring solutions.</a:t>
            </a:r>
          </a:p>
          <a:p>
            <a:r>
              <a:rPr lang="en-GB" dirty="0"/>
              <a:t>Who else do we need to work with?</a:t>
            </a:r>
          </a:p>
          <a:p>
            <a:r>
              <a:rPr lang="en-GB" dirty="0"/>
              <a:t>How do you think people feel?</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6</a:t>
            </a:fld>
            <a:endParaRPr lang="en-GB"/>
          </a:p>
        </p:txBody>
      </p:sp>
    </p:spTree>
    <p:extLst>
      <p:ext uri="{BB962C8B-B14F-4D97-AF65-F5344CB8AC3E}">
        <p14:creationId xmlns:p14="http://schemas.microsoft.com/office/powerpoint/2010/main" val="3468047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Show a series of pictures without giving away the topic of the lesson. </a:t>
            </a:r>
          </a:p>
          <a:p>
            <a:pPr marL="0" indent="0">
              <a:buNone/>
            </a:pPr>
            <a:r>
              <a:rPr lang="en-GB" sz="1200" dirty="0"/>
              <a:t>Students to discuss what they think is happening in the pictures. </a:t>
            </a:r>
          </a:p>
          <a:p>
            <a:pPr marL="0" indent="0">
              <a:buNone/>
            </a:pPr>
            <a:endParaRPr lang="en-GB" sz="1200" dirty="0"/>
          </a:p>
          <a:p>
            <a:r>
              <a:rPr lang="en-GB" dirty="0"/>
              <a:t>What are the issues for consideration?</a:t>
            </a:r>
          </a:p>
          <a:p>
            <a:r>
              <a:rPr lang="en-GB" dirty="0"/>
              <a:t>What lies within our areas of responsibility?</a:t>
            </a:r>
          </a:p>
          <a:p>
            <a:r>
              <a:rPr lang="en-GB" dirty="0"/>
              <a:t>What are the immediate priorities? Consider the What, Why, When and How when exploring solutions.</a:t>
            </a:r>
          </a:p>
          <a:p>
            <a:r>
              <a:rPr lang="en-GB" dirty="0"/>
              <a:t>Who else do we need to work with?</a:t>
            </a:r>
          </a:p>
          <a:p>
            <a:r>
              <a:rPr lang="en-GB" dirty="0"/>
              <a:t>How do you think people feel?</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7</a:t>
            </a:fld>
            <a:endParaRPr lang="en-GB"/>
          </a:p>
        </p:txBody>
      </p:sp>
    </p:spTree>
    <p:extLst>
      <p:ext uri="{BB962C8B-B14F-4D97-AF65-F5344CB8AC3E}">
        <p14:creationId xmlns:p14="http://schemas.microsoft.com/office/powerpoint/2010/main" val="49165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Show a series of pictures without giving away the topic of the lesson. </a:t>
            </a:r>
          </a:p>
          <a:p>
            <a:pPr marL="0" indent="0">
              <a:buNone/>
            </a:pPr>
            <a:r>
              <a:rPr lang="en-GB" sz="1200" dirty="0"/>
              <a:t>Students to discuss what they think is happening in the pictures. </a:t>
            </a:r>
          </a:p>
          <a:p>
            <a:pPr marL="0" indent="0">
              <a:buNone/>
            </a:pPr>
            <a:endParaRPr lang="en-GB" sz="1200" dirty="0"/>
          </a:p>
          <a:p>
            <a:r>
              <a:rPr lang="en-GB" dirty="0"/>
              <a:t>What are the issues for consideration?</a:t>
            </a:r>
          </a:p>
          <a:p>
            <a:r>
              <a:rPr lang="en-GB" dirty="0"/>
              <a:t>What lies within our areas of responsibility?</a:t>
            </a:r>
          </a:p>
          <a:p>
            <a:r>
              <a:rPr lang="en-GB" dirty="0"/>
              <a:t>What are the immediate priorities? Consider the What, Why, When and How when exploring solutions.</a:t>
            </a:r>
          </a:p>
          <a:p>
            <a:r>
              <a:rPr lang="en-GB" dirty="0"/>
              <a:t>Who else do we need to work with?</a:t>
            </a:r>
          </a:p>
          <a:p>
            <a:r>
              <a:rPr lang="en-GB" dirty="0"/>
              <a:t>How do you think people feel?</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8</a:t>
            </a:fld>
            <a:endParaRPr lang="en-GB"/>
          </a:p>
        </p:txBody>
      </p:sp>
    </p:spTree>
    <p:extLst>
      <p:ext uri="{BB962C8B-B14F-4D97-AF65-F5344CB8AC3E}">
        <p14:creationId xmlns:p14="http://schemas.microsoft.com/office/powerpoint/2010/main" val="1145181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9</a:t>
            </a:fld>
            <a:endParaRPr lang="en-GB"/>
          </a:p>
        </p:txBody>
      </p:sp>
    </p:spTree>
    <p:extLst>
      <p:ext uri="{BB962C8B-B14F-4D97-AF65-F5344CB8AC3E}">
        <p14:creationId xmlns:p14="http://schemas.microsoft.com/office/powerpoint/2010/main" val="2446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95013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60702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37551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68013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83957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06791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94265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58171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7245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71080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9759924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BEDD4-09AA-47EC-91E7-31AB81680FBA}" type="datetimeFigureOut">
              <a:rPr lang="en-GB" smtClean="0"/>
              <a:pPr/>
              <a:t>31/01/2018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7C91-B29B-47F2-8DFA-37F74A899F16}" type="slidenum">
              <a:rPr lang="en-GB" smtClean="0"/>
              <a:pPr/>
              <a:t>‹#›</a:t>
            </a:fld>
            <a:endParaRPr lang="en-GB"/>
          </a:p>
        </p:txBody>
      </p:sp>
    </p:spTree>
    <p:extLst>
      <p:ext uri="{BB962C8B-B14F-4D97-AF65-F5344CB8AC3E}">
        <p14:creationId xmlns:p14="http://schemas.microsoft.com/office/powerpoint/2010/main" val="878954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39999" cy="6889179"/>
          </a:xfrm>
          <a:prstGeom prst="rect">
            <a:avLst/>
          </a:prstGeom>
        </p:spPr>
      </p:pic>
      <p:sp>
        <p:nvSpPr>
          <p:cNvPr id="8" name="TextBox 7"/>
          <p:cNvSpPr txBox="1"/>
          <p:nvPr/>
        </p:nvSpPr>
        <p:spPr>
          <a:xfrm>
            <a:off x="1284964" y="2203497"/>
            <a:ext cx="8752496" cy="12526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4000" dirty="0" smtClean="0">
                <a:solidFill>
                  <a:schemeClr val="bg1"/>
                </a:solidFill>
              </a:rPr>
              <a:t>Northern Powergrid</a:t>
            </a:r>
            <a:r>
              <a:rPr lang="en-GB" sz="4000" dirty="0">
                <a:solidFill>
                  <a:schemeClr val="bg1"/>
                </a:solidFill>
              </a:rPr>
              <a:t>:</a:t>
            </a:r>
            <a:endParaRPr lang="en-GB" sz="4000" dirty="0" smtClean="0">
              <a:solidFill>
                <a:schemeClr val="bg1"/>
              </a:solidFill>
            </a:endParaRPr>
          </a:p>
          <a:p>
            <a:pPr algn="ctr"/>
            <a:r>
              <a:rPr lang="en-GB" sz="2800" dirty="0" smtClean="0">
                <a:solidFill>
                  <a:schemeClr val="bg1"/>
                </a:solidFill>
              </a:rPr>
              <a:t>Energy In The Home</a:t>
            </a:r>
            <a:endParaRPr lang="en-US" sz="3200" dirty="0">
              <a:solidFill>
                <a:schemeClr val="bg1"/>
              </a:solidFill>
            </a:endParaRPr>
          </a:p>
        </p:txBody>
      </p:sp>
      <p:sp>
        <p:nvSpPr>
          <p:cNvPr id="11" name="TextBox 10"/>
          <p:cNvSpPr txBox="1"/>
          <p:nvPr/>
        </p:nvSpPr>
        <p:spPr>
          <a:xfrm>
            <a:off x="2653553" y="3843301"/>
            <a:ext cx="6015318" cy="3724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600" dirty="0" err="1">
                <a:solidFill>
                  <a:schemeClr val="bg1"/>
                </a:solidFill>
              </a:rPr>
              <a:t>www.northernpowergrid.com</a:t>
            </a:r>
            <a:r>
              <a:rPr lang="en-GB" sz="1600" dirty="0">
                <a:solidFill>
                  <a:schemeClr val="bg1"/>
                </a:solidFill>
              </a:rPr>
              <a:t>/education</a:t>
            </a:r>
            <a:endParaRPr lang="en-US" dirty="0">
              <a:solidFill>
                <a:schemeClr val="bg1"/>
              </a:solidFill>
            </a:endParaRPr>
          </a:p>
        </p:txBody>
      </p:sp>
      <p:cxnSp>
        <p:nvCxnSpPr>
          <p:cNvPr id="4" name="Straight Connector 3"/>
          <p:cNvCxnSpPr/>
          <p:nvPr/>
        </p:nvCxnSpPr>
        <p:spPr>
          <a:xfrm>
            <a:off x="3872753" y="3675528"/>
            <a:ext cx="3496235"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446408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4"/>
          </a:xfrm>
          <a:prstGeom prst="rect">
            <a:avLst/>
          </a:prstGeom>
        </p:spPr>
      </p:pic>
      <p:sp>
        <p:nvSpPr>
          <p:cNvPr id="6" name="TextBox 5"/>
          <p:cNvSpPr txBox="1"/>
          <p:nvPr/>
        </p:nvSpPr>
        <p:spPr>
          <a:xfrm>
            <a:off x="558413" y="1210568"/>
            <a:ext cx="4027548" cy="4401205"/>
          </a:xfrm>
          <a:prstGeom prst="rect">
            <a:avLst/>
          </a:prstGeom>
          <a:noFill/>
        </p:spPr>
        <p:txBody>
          <a:bodyPr wrap="square" rtlCol="0">
            <a:spAutoFit/>
          </a:bodyPr>
          <a:lstStyle/>
          <a:p>
            <a:pPr lvl="0"/>
            <a:r>
              <a:rPr lang="en-GB" sz="4800" dirty="0">
                <a:solidFill>
                  <a:schemeClr val="bg1"/>
                </a:solidFill>
                <a:cs typeface="Calibri Light" panose="020F0302020204030204" pitchFamily="34" charset="0"/>
              </a:rPr>
              <a:t>Energy </a:t>
            </a:r>
            <a:r>
              <a:rPr lang="en-GB" sz="4800" dirty="0" smtClean="0">
                <a:solidFill>
                  <a:schemeClr val="bg1"/>
                </a:solidFill>
                <a:cs typeface="Calibri Light" panose="020F0302020204030204" pitchFamily="34" charset="0"/>
              </a:rPr>
              <a:t>costs</a:t>
            </a:r>
          </a:p>
          <a:p>
            <a:pPr lvl="0"/>
            <a:r>
              <a:rPr lang="en-GB" sz="4800" dirty="0" smtClean="0">
                <a:solidFill>
                  <a:schemeClr val="bg1"/>
                </a:solidFill>
                <a:cs typeface="Calibri Light" panose="020F0302020204030204" pitchFamily="34" charset="0"/>
              </a:rPr>
              <a:t>in</a:t>
            </a:r>
            <a:r>
              <a:rPr lang="en-GB" sz="4800" dirty="0">
                <a:solidFill>
                  <a:schemeClr val="bg1"/>
                </a:solidFill>
                <a:cs typeface="Calibri Light" panose="020F0302020204030204" pitchFamily="34" charset="0"/>
              </a:rPr>
              <a:t> </a:t>
            </a:r>
            <a:r>
              <a:rPr lang="en-GB" sz="4800" dirty="0" smtClean="0">
                <a:solidFill>
                  <a:schemeClr val="bg1"/>
                </a:solidFill>
                <a:cs typeface="Calibri Light" panose="020F0302020204030204" pitchFamily="34" charset="0"/>
              </a:rPr>
              <a:t>the home:</a:t>
            </a:r>
          </a:p>
          <a:p>
            <a:pPr lvl="0"/>
            <a:r>
              <a:rPr lang="en-GB" sz="2400" dirty="0" smtClean="0">
                <a:solidFill>
                  <a:schemeClr val="bg1"/>
                </a:solidFill>
                <a:latin typeface="Calibri Light" panose="020F0302020204030204" pitchFamily="34" charset="0"/>
                <a:cs typeface="Calibri Light" panose="020F0302020204030204" pitchFamily="34" charset="0"/>
              </a:rPr>
              <a:t/>
            </a:r>
            <a:br>
              <a:rPr lang="en-GB" sz="2400" dirty="0" smtClean="0">
                <a:solidFill>
                  <a:schemeClr val="bg1"/>
                </a:solidFill>
                <a:latin typeface="Calibri Light" panose="020F0302020204030204" pitchFamily="34" charset="0"/>
                <a:cs typeface="Calibri Light" panose="020F0302020204030204" pitchFamily="34" charset="0"/>
              </a:rPr>
            </a:br>
            <a:r>
              <a:rPr lang="en-GB" sz="3000" dirty="0" smtClean="0">
                <a:solidFill>
                  <a:schemeClr val="bg1"/>
                </a:solidFill>
                <a:latin typeface="Calibri Light" panose="020F0302020204030204" pitchFamily="34" charset="0"/>
                <a:cs typeface="Calibri Light" panose="020F0302020204030204" pitchFamily="34" charset="0"/>
              </a:rPr>
              <a:t>Different </a:t>
            </a:r>
            <a:r>
              <a:rPr lang="en-GB" sz="3000" dirty="0">
                <a:solidFill>
                  <a:schemeClr val="bg1"/>
                </a:solidFill>
                <a:latin typeface="Calibri Light" panose="020F0302020204030204" pitchFamily="34" charset="0"/>
                <a:cs typeface="Calibri Light" panose="020F0302020204030204" pitchFamily="34" charset="0"/>
              </a:rPr>
              <a:t>companies charge different amounts for electricity, one company currently charges 17p per kWh. </a:t>
            </a:r>
          </a:p>
        </p:txBody>
      </p:sp>
      <p:cxnSp>
        <p:nvCxnSpPr>
          <p:cNvPr id="11" name="Straight Connector 10"/>
          <p:cNvCxnSpPr/>
          <p:nvPr/>
        </p:nvCxnSpPr>
        <p:spPr>
          <a:xfrm>
            <a:off x="655108" y="2879325"/>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90893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 y="0"/>
            <a:ext cx="12237359" cy="6887694"/>
          </a:xfrm>
          <a:prstGeom prst="rect">
            <a:avLst/>
          </a:prstGeom>
        </p:spPr>
      </p:pic>
      <p:sp>
        <p:nvSpPr>
          <p:cNvPr id="6" name="TextBox 5"/>
          <p:cNvSpPr txBox="1"/>
          <p:nvPr/>
        </p:nvSpPr>
        <p:spPr>
          <a:xfrm>
            <a:off x="558412" y="1371112"/>
            <a:ext cx="3908886" cy="5139869"/>
          </a:xfrm>
          <a:prstGeom prst="rect">
            <a:avLst/>
          </a:prstGeom>
          <a:noFill/>
        </p:spPr>
        <p:txBody>
          <a:bodyPr wrap="square" rtlCol="0">
            <a:spAutoFit/>
          </a:bodyPr>
          <a:lstStyle/>
          <a:p>
            <a:pPr lvl="0"/>
            <a:r>
              <a:rPr lang="en-GB" sz="3600" dirty="0">
                <a:solidFill>
                  <a:schemeClr val="bg1"/>
                </a:solidFill>
                <a:cs typeface="Calibri Light" panose="020F0302020204030204" pitchFamily="34" charset="0"/>
              </a:rPr>
              <a:t>If you used a hairdryer for 30 </a:t>
            </a:r>
            <a:r>
              <a:rPr lang="en-GB" sz="3600" dirty="0" smtClean="0">
                <a:solidFill>
                  <a:schemeClr val="bg1"/>
                </a:solidFill>
                <a:cs typeface="Calibri Light" panose="020F0302020204030204" pitchFamily="34" charset="0"/>
              </a:rPr>
              <a:t>minutes </a:t>
            </a:r>
            <a:r>
              <a:rPr lang="en-GB" sz="3600" dirty="0">
                <a:solidFill>
                  <a:schemeClr val="bg1"/>
                </a:solidFill>
                <a:cs typeface="Calibri Light" panose="020F0302020204030204" pitchFamily="34" charset="0"/>
              </a:rPr>
              <a:t>a day for 7 days how much would it cost if it was a 1500W hairdryer</a:t>
            </a:r>
            <a:r>
              <a:rPr lang="en-GB" sz="3600" dirty="0" smtClean="0">
                <a:solidFill>
                  <a:schemeClr val="bg1"/>
                </a:solidFill>
                <a:cs typeface="Calibri Light" panose="020F0302020204030204" pitchFamily="34" charset="0"/>
              </a:rPr>
              <a:t>?</a:t>
            </a:r>
          </a:p>
          <a:p>
            <a:pPr lvl="0"/>
            <a:endParaRPr lang="en-GB" sz="2800" dirty="0">
              <a:solidFill>
                <a:schemeClr val="bg1"/>
              </a:solidFill>
              <a:cs typeface="Calibri Light" panose="020F0302020204030204" pitchFamily="34" charset="0"/>
            </a:endParaRPr>
          </a:p>
          <a:p>
            <a:pPr lvl="0"/>
            <a:r>
              <a:rPr lang="en-GB" sz="2400" i="1" dirty="0">
                <a:solidFill>
                  <a:schemeClr val="bg1"/>
                </a:solidFill>
                <a:latin typeface="Calibri Light" panose="020F0302020204030204" pitchFamily="34" charset="0"/>
                <a:cs typeface="Calibri Light" panose="020F0302020204030204" pitchFamily="34" charset="0"/>
              </a:rPr>
              <a:t>Don't forget to take the units into account!</a:t>
            </a:r>
            <a:endParaRPr lang="en-GB" sz="2400" i="1" dirty="0">
              <a:solidFill>
                <a:schemeClr val="bg1"/>
              </a:solidFill>
              <a:cs typeface="Calibri Light" panose="020F0302020204030204" pitchFamily="34" charset="0"/>
            </a:endParaRPr>
          </a:p>
        </p:txBody>
      </p:sp>
    </p:spTree>
    <p:extLst>
      <p:ext uri="{BB962C8B-B14F-4D97-AF65-F5344CB8AC3E}">
        <p14:creationId xmlns:p14="http://schemas.microsoft.com/office/powerpoint/2010/main" val="168398761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238677" cy="6888435"/>
          </a:xfrm>
          <a:prstGeom prst="rect">
            <a:avLst/>
          </a:prstGeom>
        </p:spPr>
      </p:pic>
      <p:sp>
        <p:nvSpPr>
          <p:cNvPr id="5" name="Rectangle: Rounded Corners 2">
            <a:extLst>
              <a:ext uri="{FF2B5EF4-FFF2-40B4-BE49-F238E27FC236}">
                <a16:creationId xmlns:a16="http://schemas.microsoft.com/office/drawing/2014/main" xmlns="" xmlns:mv="urn:schemas-microsoft-com:mac:vml" xmlns:mc="http://schemas.openxmlformats.org/markup-compatibility/2006" id="{E9C9817E-777A-4BE5-B0B5-20BCD7768B5C}"/>
              </a:ext>
            </a:extLst>
          </p:cNvPr>
          <p:cNvSpPr/>
          <p:nvPr/>
        </p:nvSpPr>
        <p:spPr>
          <a:xfrm>
            <a:off x="5693092" y="1689351"/>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Convert 1500W to kW = 1.5kW</a:t>
            </a:r>
          </a:p>
        </p:txBody>
      </p:sp>
      <p:sp>
        <p:nvSpPr>
          <p:cNvPr id="6" name="Rectangle: Rounded Corners 6">
            <a:extLst>
              <a:ext uri="{FF2B5EF4-FFF2-40B4-BE49-F238E27FC236}">
                <a16:creationId xmlns:a16="http://schemas.microsoft.com/office/drawing/2014/main" xmlns="" xmlns:mv="urn:schemas-microsoft-com:mac:vml" xmlns:mc="http://schemas.openxmlformats.org/markup-compatibility/2006" id="{FD5E76B1-1E04-4848-867C-F1F96330DD66}"/>
              </a:ext>
            </a:extLst>
          </p:cNvPr>
          <p:cNvSpPr/>
          <p:nvPr/>
        </p:nvSpPr>
        <p:spPr>
          <a:xfrm>
            <a:off x="5693092" y="2444210"/>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Work out the number of hours the hairdryer is on for</a:t>
            </a:r>
          </a:p>
        </p:txBody>
      </p:sp>
      <p:sp>
        <p:nvSpPr>
          <p:cNvPr id="7" name="Rectangle: Rounded Corners 7">
            <a:extLst>
              <a:ext uri="{FF2B5EF4-FFF2-40B4-BE49-F238E27FC236}">
                <a16:creationId xmlns:a16="http://schemas.microsoft.com/office/drawing/2014/main" xmlns="" xmlns:mv="urn:schemas-microsoft-com:mac:vml" xmlns:mc="http://schemas.openxmlformats.org/markup-compatibility/2006" id="{A0C440F6-AE15-4360-978D-9EE7003D769F}"/>
              </a:ext>
            </a:extLst>
          </p:cNvPr>
          <p:cNvSpPr/>
          <p:nvPr/>
        </p:nvSpPr>
        <p:spPr>
          <a:xfrm>
            <a:off x="5693092" y="3199069"/>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t>0.5 x 7 = 3.5hrs </a:t>
            </a:r>
            <a:endParaRPr lang="en-GB" sz="1200" dirty="0"/>
          </a:p>
        </p:txBody>
      </p:sp>
      <p:sp>
        <p:nvSpPr>
          <p:cNvPr id="9" name="Rectangle: Rounded Corners 8">
            <a:extLst>
              <a:ext uri="{FF2B5EF4-FFF2-40B4-BE49-F238E27FC236}">
                <a16:creationId xmlns:a16="http://schemas.microsoft.com/office/drawing/2014/main" xmlns="" xmlns:mv="urn:schemas-microsoft-com:mac:vml" xmlns:mc="http://schemas.openxmlformats.org/markup-compatibility/2006" id="{39BD2A1C-E23C-45C7-A276-C5B3169D8608}"/>
              </a:ext>
            </a:extLst>
          </p:cNvPr>
          <p:cNvSpPr/>
          <p:nvPr/>
        </p:nvSpPr>
        <p:spPr>
          <a:xfrm>
            <a:off x="5693092" y="3953928"/>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Work out the cost</a:t>
            </a:r>
          </a:p>
        </p:txBody>
      </p:sp>
      <p:sp>
        <p:nvSpPr>
          <p:cNvPr id="10" name="Rectangle: Rounded Corners 9">
            <a:extLst>
              <a:ext uri="{FF2B5EF4-FFF2-40B4-BE49-F238E27FC236}">
                <a16:creationId xmlns:a16="http://schemas.microsoft.com/office/drawing/2014/main" xmlns="" xmlns:mv="urn:schemas-microsoft-com:mac:vml" xmlns:mc="http://schemas.openxmlformats.org/markup-compatibility/2006" id="{9C95E696-B016-45C4-B7C4-6F8FC23D4877}"/>
              </a:ext>
            </a:extLst>
          </p:cNvPr>
          <p:cNvSpPr/>
          <p:nvPr/>
        </p:nvSpPr>
        <p:spPr>
          <a:xfrm>
            <a:off x="5693092" y="4708787"/>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t>Cost = 1.5 kW × 3.5 h × 17p </a:t>
            </a:r>
            <a:br>
              <a:rPr lang="en-GB" sz="1200"/>
            </a:br>
            <a:r>
              <a:rPr lang="en-GB" sz="1200"/>
              <a:t>	= 89.25p </a:t>
            </a:r>
            <a:endParaRPr lang="en-GB" sz="1200" dirty="0"/>
          </a:p>
        </p:txBody>
      </p:sp>
      <p:sp>
        <p:nvSpPr>
          <p:cNvPr id="12" name="Rectangle 11"/>
          <p:cNvSpPr/>
          <p:nvPr/>
        </p:nvSpPr>
        <p:spPr>
          <a:xfrm>
            <a:off x="3557392" y="1894062"/>
            <a:ext cx="2305936" cy="1200329"/>
          </a:xfrm>
          <a:prstGeom prst="rect">
            <a:avLst/>
          </a:prstGeom>
        </p:spPr>
        <p:txBody>
          <a:bodyPr wrap="square">
            <a:spAutoFit/>
          </a:bodyPr>
          <a:lstStyle/>
          <a:p>
            <a:r>
              <a:rPr lang="en-GB" sz="3600" dirty="0" smtClean="0">
                <a:solidFill>
                  <a:srgbClr val="C00000"/>
                </a:solidFill>
              </a:rPr>
              <a:t>The Solution</a:t>
            </a:r>
            <a:endParaRPr lang="en-GB" sz="3600" dirty="0">
              <a:solidFill>
                <a:srgbClr val="C00000"/>
              </a:solidFill>
            </a:endParaRPr>
          </a:p>
        </p:txBody>
      </p:sp>
    </p:spTree>
    <p:extLst>
      <p:ext uri="{BB962C8B-B14F-4D97-AF65-F5344CB8AC3E}">
        <p14:creationId xmlns:p14="http://schemas.microsoft.com/office/powerpoint/2010/main" val="294547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238677" cy="6888435"/>
          </a:xfrm>
          <a:prstGeom prst="rect">
            <a:avLst/>
          </a:prstGeom>
        </p:spPr>
      </p:pic>
      <p:sp>
        <p:nvSpPr>
          <p:cNvPr id="12" name="Rectangle 11"/>
          <p:cNvSpPr/>
          <p:nvPr/>
        </p:nvSpPr>
        <p:spPr>
          <a:xfrm>
            <a:off x="3703123" y="1855287"/>
            <a:ext cx="2417619" cy="3323987"/>
          </a:xfrm>
          <a:prstGeom prst="rect">
            <a:avLst/>
          </a:prstGeom>
        </p:spPr>
        <p:txBody>
          <a:bodyPr wrap="square">
            <a:spAutoFit/>
          </a:bodyPr>
          <a:lstStyle/>
          <a:p>
            <a:r>
              <a:rPr lang="en-GB" sz="2800" dirty="0">
                <a:solidFill>
                  <a:srgbClr val="C00000"/>
                </a:solidFill>
              </a:rPr>
              <a:t>Reasoning – Energy costs in the home:</a:t>
            </a:r>
            <a:r>
              <a:rPr lang="en-GB" sz="2800" dirty="0"/>
              <a:t/>
            </a:r>
            <a:br>
              <a:rPr lang="en-GB" sz="2800" dirty="0"/>
            </a:br>
            <a:r>
              <a:rPr lang="en-GB" dirty="0">
                <a:latin typeface="+mj-lt"/>
              </a:rPr>
              <a:t>The readings show the number of units</a:t>
            </a:r>
            <a:r>
              <a:rPr lang="en-GB" dirty="0" smtClean="0">
                <a:latin typeface="+mj-lt"/>
              </a:rPr>
              <a:t> (kWh) </a:t>
            </a:r>
            <a:r>
              <a:rPr lang="en-GB" dirty="0">
                <a:latin typeface="+mj-lt"/>
              </a:rPr>
              <a:t>used by someone in their home. The price per unit (kWh) is 17.10p</a:t>
            </a:r>
            <a:br>
              <a:rPr lang="en-GB" dirty="0">
                <a:latin typeface="+mj-lt"/>
              </a:rPr>
            </a:br>
            <a:r>
              <a:rPr lang="en-GB" dirty="0">
                <a:latin typeface="+mj-lt"/>
              </a:rPr>
              <a:t>How much would their bill be? </a:t>
            </a:r>
          </a:p>
        </p:txBody>
      </p:sp>
      <p:sp>
        <p:nvSpPr>
          <p:cNvPr id="11" name="Rectangle: Rounded Corners 7">
            <a:extLst>
              <a:ext uri="{FF2B5EF4-FFF2-40B4-BE49-F238E27FC236}">
                <a16:creationId xmlns:a16="http://schemas.microsoft.com/office/drawing/2014/main" xmlns="" xmlns:mv="urn:schemas-microsoft-com:mac:vml" xmlns:mc="http://schemas.openxmlformats.org/markup-compatibility/2006" id="{A0C440F6-AE15-4360-978D-9EE7003D769F}"/>
              </a:ext>
            </a:extLst>
          </p:cNvPr>
          <p:cNvSpPr/>
          <p:nvPr/>
        </p:nvSpPr>
        <p:spPr>
          <a:xfrm>
            <a:off x="6638125" y="2389371"/>
            <a:ext cx="1810572" cy="33288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rgbClr val="C00000"/>
                </a:solidFill>
              </a:rPr>
              <a:t>21300</a:t>
            </a:r>
            <a:endParaRPr lang="en-GB" sz="1200" dirty="0">
              <a:solidFill>
                <a:srgbClr val="C00000"/>
              </a:solidFill>
            </a:endParaRPr>
          </a:p>
        </p:txBody>
      </p:sp>
      <p:sp>
        <p:nvSpPr>
          <p:cNvPr id="2" name="Rectangle 1"/>
          <p:cNvSpPr/>
          <p:nvPr/>
        </p:nvSpPr>
        <p:spPr>
          <a:xfrm>
            <a:off x="6550322" y="2112372"/>
            <a:ext cx="1675908" cy="276999"/>
          </a:xfrm>
          <a:prstGeom prst="rect">
            <a:avLst/>
          </a:prstGeom>
        </p:spPr>
        <p:txBody>
          <a:bodyPr wrap="none">
            <a:spAutoFit/>
          </a:bodyPr>
          <a:lstStyle/>
          <a:p>
            <a:r>
              <a:rPr lang="en-GB" sz="1200" dirty="0" smtClean="0"/>
              <a:t>Previous Meter Reading</a:t>
            </a:r>
            <a:endParaRPr lang="en-US" sz="1200" dirty="0"/>
          </a:p>
        </p:txBody>
      </p:sp>
      <p:sp>
        <p:nvSpPr>
          <p:cNvPr id="20" name="Rectangle: Rounded Corners 7">
            <a:extLst>
              <a:ext uri="{FF2B5EF4-FFF2-40B4-BE49-F238E27FC236}">
                <a16:creationId xmlns:a16="http://schemas.microsoft.com/office/drawing/2014/main" xmlns="" xmlns:mv="urn:schemas-microsoft-com:mac:vml" xmlns:mc="http://schemas.openxmlformats.org/markup-compatibility/2006" id="{A0C440F6-AE15-4360-978D-9EE7003D769F}"/>
              </a:ext>
            </a:extLst>
          </p:cNvPr>
          <p:cNvSpPr/>
          <p:nvPr/>
        </p:nvSpPr>
        <p:spPr>
          <a:xfrm>
            <a:off x="6638125" y="3133432"/>
            <a:ext cx="1810572" cy="33288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rgbClr val="C00000"/>
                </a:solidFill>
              </a:rPr>
              <a:t>22705</a:t>
            </a:r>
            <a:endParaRPr lang="en-GB" sz="1200" dirty="0">
              <a:solidFill>
                <a:srgbClr val="C00000"/>
              </a:solidFill>
            </a:endParaRPr>
          </a:p>
        </p:txBody>
      </p:sp>
      <p:sp>
        <p:nvSpPr>
          <p:cNvPr id="21" name="Rectangle 20"/>
          <p:cNvSpPr/>
          <p:nvPr/>
        </p:nvSpPr>
        <p:spPr>
          <a:xfrm>
            <a:off x="6550322" y="2856433"/>
            <a:ext cx="1614224" cy="276999"/>
          </a:xfrm>
          <a:prstGeom prst="rect">
            <a:avLst/>
          </a:prstGeom>
        </p:spPr>
        <p:txBody>
          <a:bodyPr wrap="none">
            <a:spAutoFit/>
          </a:bodyPr>
          <a:lstStyle/>
          <a:p>
            <a:r>
              <a:rPr lang="en-GB" sz="1200" dirty="0" smtClean="0"/>
              <a:t>Current Meter Reading</a:t>
            </a:r>
            <a:endParaRPr lang="en-US" sz="1200" dirty="0"/>
          </a:p>
        </p:txBody>
      </p:sp>
      <p:pic>
        <p:nvPicPr>
          <p:cNvPr id="22" name="Picture 21">
            <a:extLst>
              <a:ext uri="{FF2B5EF4-FFF2-40B4-BE49-F238E27FC236}">
                <a16:creationId xmlns:a16="http://schemas.microsoft.com/office/drawing/2014/main" xmlns="" xmlns:mv="urn:schemas-microsoft-com:mac:vml" xmlns:mc="http://schemas.openxmlformats.org/markup-compatibility/2006" id="{FE39512D-BBC4-429B-A264-3FE14544FD65}"/>
              </a:ext>
            </a:extLst>
          </p:cNvPr>
          <p:cNvPicPr>
            <a:picLocks noChangeAspect="1"/>
          </p:cNvPicPr>
          <p:nvPr/>
        </p:nvPicPr>
        <p:blipFill rotWithShape="1">
          <a:blip r:embed="rId4"/>
          <a:srcRect l="12834" r="13082"/>
          <a:stretch/>
        </p:blipFill>
        <p:spPr>
          <a:xfrm>
            <a:off x="6638125" y="3743319"/>
            <a:ext cx="2387213" cy="1467057"/>
          </a:xfrm>
          <a:prstGeom prst="rect">
            <a:avLst/>
          </a:prstGeom>
        </p:spPr>
      </p:pic>
    </p:spTree>
    <p:extLst>
      <p:ext uri="{BB962C8B-B14F-4D97-AF65-F5344CB8AC3E}">
        <p14:creationId xmlns:p14="http://schemas.microsoft.com/office/powerpoint/2010/main" val="80539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238677" cy="6888435"/>
          </a:xfrm>
          <a:prstGeom prst="rect">
            <a:avLst/>
          </a:prstGeom>
        </p:spPr>
      </p:pic>
      <p:sp>
        <p:nvSpPr>
          <p:cNvPr id="5" name="Rectangle: Rounded Corners 2">
            <a:extLst>
              <a:ext uri="{FF2B5EF4-FFF2-40B4-BE49-F238E27FC236}">
                <a16:creationId xmlns:a16="http://schemas.microsoft.com/office/drawing/2014/main" xmlns="" xmlns:mv="urn:schemas-microsoft-com:mac:vml" xmlns:mc="http://schemas.openxmlformats.org/markup-compatibility/2006" id="{E9C9817E-777A-4BE5-B0B5-20BCD7768B5C}"/>
              </a:ext>
            </a:extLst>
          </p:cNvPr>
          <p:cNvSpPr/>
          <p:nvPr/>
        </p:nvSpPr>
        <p:spPr>
          <a:xfrm>
            <a:off x="5693092" y="1689351"/>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Calculate the number of units used</a:t>
            </a:r>
          </a:p>
        </p:txBody>
      </p:sp>
      <p:sp>
        <p:nvSpPr>
          <p:cNvPr id="6" name="Rectangle: Rounded Corners 6">
            <a:extLst>
              <a:ext uri="{FF2B5EF4-FFF2-40B4-BE49-F238E27FC236}">
                <a16:creationId xmlns:a16="http://schemas.microsoft.com/office/drawing/2014/main" xmlns="" xmlns:mv="urn:schemas-microsoft-com:mac:vml" xmlns:mc="http://schemas.openxmlformats.org/markup-compatibility/2006" id="{FD5E76B1-1E04-4848-867C-F1F96330DD66}"/>
              </a:ext>
            </a:extLst>
          </p:cNvPr>
          <p:cNvSpPr/>
          <p:nvPr/>
        </p:nvSpPr>
        <p:spPr>
          <a:xfrm>
            <a:off x="5693092" y="2444210"/>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22705 – 21300 = 1405 units</a:t>
            </a:r>
          </a:p>
        </p:txBody>
      </p:sp>
      <p:sp>
        <p:nvSpPr>
          <p:cNvPr id="7" name="Rectangle: Rounded Corners 7">
            <a:extLst>
              <a:ext uri="{FF2B5EF4-FFF2-40B4-BE49-F238E27FC236}">
                <a16:creationId xmlns:a16="http://schemas.microsoft.com/office/drawing/2014/main" xmlns="" xmlns:mv="urn:schemas-microsoft-com:mac:vml" xmlns:mc="http://schemas.openxmlformats.org/markup-compatibility/2006" id="{A0C440F6-AE15-4360-978D-9EE7003D769F}"/>
              </a:ext>
            </a:extLst>
          </p:cNvPr>
          <p:cNvSpPr/>
          <p:nvPr/>
        </p:nvSpPr>
        <p:spPr>
          <a:xfrm>
            <a:off x="5693092" y="3199069"/>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Calculate the cost of the bill</a:t>
            </a:r>
          </a:p>
        </p:txBody>
      </p:sp>
      <p:sp>
        <p:nvSpPr>
          <p:cNvPr id="9" name="Rectangle: Rounded Corners 8">
            <a:extLst>
              <a:ext uri="{FF2B5EF4-FFF2-40B4-BE49-F238E27FC236}">
                <a16:creationId xmlns:a16="http://schemas.microsoft.com/office/drawing/2014/main" xmlns="" xmlns:mv="urn:schemas-microsoft-com:mac:vml" xmlns:mc="http://schemas.openxmlformats.org/markup-compatibility/2006" id="{39BD2A1C-E23C-45C7-A276-C5B3169D8608}"/>
              </a:ext>
            </a:extLst>
          </p:cNvPr>
          <p:cNvSpPr/>
          <p:nvPr/>
        </p:nvSpPr>
        <p:spPr>
          <a:xfrm>
            <a:off x="5693092" y="3953928"/>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1405 x 17.10 = </a:t>
            </a:r>
            <a:r>
              <a:rPr lang="en-GB" sz="1200" dirty="0" smtClean="0"/>
              <a:t>24025.5p</a:t>
            </a:r>
            <a:endParaRPr lang="en-GB" sz="1200" dirty="0"/>
          </a:p>
        </p:txBody>
      </p:sp>
      <p:sp>
        <p:nvSpPr>
          <p:cNvPr id="10" name="Rectangle: Rounded Corners 9">
            <a:extLst>
              <a:ext uri="{FF2B5EF4-FFF2-40B4-BE49-F238E27FC236}">
                <a16:creationId xmlns:a16="http://schemas.microsoft.com/office/drawing/2014/main" xmlns="" xmlns:mv="urn:schemas-microsoft-com:mac:vml" xmlns:mc="http://schemas.openxmlformats.org/markup-compatibility/2006" id="{9C95E696-B016-45C4-B7C4-6F8FC23D4877}"/>
              </a:ext>
            </a:extLst>
          </p:cNvPr>
          <p:cNvSpPr/>
          <p:nvPr/>
        </p:nvSpPr>
        <p:spPr>
          <a:xfrm>
            <a:off x="5693092" y="4708787"/>
            <a:ext cx="2606310" cy="52121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 </a:t>
            </a:r>
            <a:r>
              <a:rPr lang="en-GB" sz="1200" dirty="0" smtClean="0"/>
              <a:t>£240.26</a:t>
            </a:r>
            <a:endParaRPr lang="en-GB" sz="1200" dirty="0"/>
          </a:p>
        </p:txBody>
      </p:sp>
      <p:sp>
        <p:nvSpPr>
          <p:cNvPr id="12" name="Rectangle 11"/>
          <p:cNvSpPr/>
          <p:nvPr/>
        </p:nvSpPr>
        <p:spPr>
          <a:xfrm>
            <a:off x="3557392" y="1894062"/>
            <a:ext cx="2305936" cy="1200329"/>
          </a:xfrm>
          <a:prstGeom prst="rect">
            <a:avLst/>
          </a:prstGeom>
        </p:spPr>
        <p:txBody>
          <a:bodyPr wrap="square">
            <a:spAutoFit/>
          </a:bodyPr>
          <a:lstStyle/>
          <a:p>
            <a:r>
              <a:rPr lang="en-GB" sz="3600" dirty="0" smtClean="0">
                <a:solidFill>
                  <a:srgbClr val="C00000"/>
                </a:solidFill>
              </a:rPr>
              <a:t>The Solution</a:t>
            </a:r>
            <a:endParaRPr lang="en-GB" sz="3600" dirty="0">
              <a:solidFill>
                <a:srgbClr val="C00000"/>
              </a:solidFill>
            </a:endParaRPr>
          </a:p>
        </p:txBody>
      </p:sp>
    </p:spTree>
    <p:extLst>
      <p:ext uri="{BB962C8B-B14F-4D97-AF65-F5344CB8AC3E}">
        <p14:creationId xmlns:p14="http://schemas.microsoft.com/office/powerpoint/2010/main" val="188547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238677" cy="6888435"/>
          </a:xfrm>
          <a:prstGeom prst="rect">
            <a:avLst/>
          </a:prstGeom>
        </p:spPr>
      </p:pic>
      <p:sp>
        <p:nvSpPr>
          <p:cNvPr id="12" name="Rectangle 11"/>
          <p:cNvSpPr/>
          <p:nvPr/>
        </p:nvSpPr>
        <p:spPr>
          <a:xfrm>
            <a:off x="3703123" y="1855287"/>
            <a:ext cx="2502233" cy="1908215"/>
          </a:xfrm>
          <a:prstGeom prst="rect">
            <a:avLst/>
          </a:prstGeom>
        </p:spPr>
        <p:txBody>
          <a:bodyPr wrap="square">
            <a:spAutoFit/>
          </a:bodyPr>
          <a:lstStyle/>
          <a:p>
            <a:r>
              <a:rPr lang="en-GB" sz="2800" dirty="0" smtClean="0">
                <a:solidFill>
                  <a:srgbClr val="C00000"/>
                </a:solidFill>
              </a:rPr>
              <a:t>Extension:</a:t>
            </a:r>
            <a:r>
              <a:rPr lang="en-GB" sz="2800" dirty="0" smtClean="0"/>
              <a:t/>
            </a:r>
            <a:br>
              <a:rPr lang="en-GB" sz="2800" dirty="0" smtClean="0"/>
            </a:br>
            <a:r>
              <a:rPr lang="en-GB" dirty="0" smtClean="0">
                <a:latin typeface="+mj-lt"/>
              </a:rPr>
              <a:t>There </a:t>
            </a:r>
            <a:r>
              <a:rPr lang="en-GB" dirty="0">
                <a:latin typeface="+mj-lt"/>
              </a:rPr>
              <a:t>is a standing charge of 18.90p per </a:t>
            </a:r>
            <a:r>
              <a:rPr lang="en-GB" dirty="0" smtClean="0">
                <a:latin typeface="+mj-lt"/>
              </a:rPr>
              <a:t>day. The </a:t>
            </a:r>
            <a:r>
              <a:rPr lang="en-GB" dirty="0">
                <a:latin typeface="+mj-lt"/>
              </a:rPr>
              <a:t>billing period is 90 </a:t>
            </a:r>
            <a:r>
              <a:rPr lang="en-GB" dirty="0" smtClean="0">
                <a:latin typeface="+mj-lt"/>
              </a:rPr>
              <a:t>days. </a:t>
            </a:r>
            <a:r>
              <a:rPr lang="en-GB" dirty="0">
                <a:latin typeface="+mj-lt"/>
              </a:rPr>
              <a:t>W</a:t>
            </a:r>
            <a:r>
              <a:rPr lang="en-GB" dirty="0" smtClean="0">
                <a:latin typeface="+mj-lt"/>
              </a:rPr>
              <a:t>hat </a:t>
            </a:r>
            <a:r>
              <a:rPr lang="en-GB" dirty="0">
                <a:latin typeface="+mj-lt"/>
              </a:rPr>
              <a:t>is the </a:t>
            </a:r>
            <a:r>
              <a:rPr lang="en-GB" dirty="0" smtClean="0">
                <a:latin typeface="+mj-lt"/>
              </a:rPr>
              <a:t>cost</a:t>
            </a:r>
            <a:br>
              <a:rPr lang="en-GB" dirty="0" smtClean="0">
                <a:latin typeface="+mj-lt"/>
              </a:rPr>
            </a:br>
            <a:r>
              <a:rPr lang="en-GB" dirty="0" smtClean="0">
                <a:latin typeface="+mj-lt"/>
              </a:rPr>
              <a:t>of </a:t>
            </a:r>
            <a:r>
              <a:rPr lang="en-GB" dirty="0">
                <a:latin typeface="+mj-lt"/>
              </a:rPr>
              <a:t>the total bill?</a:t>
            </a:r>
          </a:p>
        </p:txBody>
      </p:sp>
      <p:sp>
        <p:nvSpPr>
          <p:cNvPr id="11" name="Rectangle: Rounded Corners 7">
            <a:extLst>
              <a:ext uri="{FF2B5EF4-FFF2-40B4-BE49-F238E27FC236}">
                <a16:creationId xmlns:a16="http://schemas.microsoft.com/office/drawing/2014/main" xmlns="" xmlns:mv="urn:schemas-microsoft-com:mac:vml" xmlns:mc="http://schemas.openxmlformats.org/markup-compatibility/2006" id="{A0C440F6-AE15-4360-978D-9EE7003D769F}"/>
              </a:ext>
            </a:extLst>
          </p:cNvPr>
          <p:cNvSpPr/>
          <p:nvPr/>
        </p:nvSpPr>
        <p:spPr>
          <a:xfrm>
            <a:off x="6638125" y="2389371"/>
            <a:ext cx="1810572" cy="33288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rgbClr val="C00000"/>
                </a:solidFill>
              </a:rPr>
              <a:t>21300</a:t>
            </a:r>
            <a:endParaRPr lang="en-GB" sz="1200" dirty="0">
              <a:solidFill>
                <a:srgbClr val="C00000"/>
              </a:solidFill>
            </a:endParaRPr>
          </a:p>
        </p:txBody>
      </p:sp>
      <p:sp>
        <p:nvSpPr>
          <p:cNvPr id="2" name="Rectangle 1"/>
          <p:cNvSpPr/>
          <p:nvPr/>
        </p:nvSpPr>
        <p:spPr>
          <a:xfrm>
            <a:off x="6550322" y="2112372"/>
            <a:ext cx="1675908" cy="276999"/>
          </a:xfrm>
          <a:prstGeom prst="rect">
            <a:avLst/>
          </a:prstGeom>
        </p:spPr>
        <p:txBody>
          <a:bodyPr wrap="none">
            <a:spAutoFit/>
          </a:bodyPr>
          <a:lstStyle/>
          <a:p>
            <a:r>
              <a:rPr lang="en-GB" sz="1200" dirty="0" smtClean="0"/>
              <a:t>Previous Meter Reading</a:t>
            </a:r>
            <a:endParaRPr lang="en-US" sz="1200" dirty="0"/>
          </a:p>
        </p:txBody>
      </p:sp>
      <p:sp>
        <p:nvSpPr>
          <p:cNvPr id="20" name="Rectangle: Rounded Corners 7">
            <a:extLst>
              <a:ext uri="{FF2B5EF4-FFF2-40B4-BE49-F238E27FC236}">
                <a16:creationId xmlns:a16="http://schemas.microsoft.com/office/drawing/2014/main" xmlns="" xmlns:mv="urn:schemas-microsoft-com:mac:vml" xmlns:mc="http://schemas.openxmlformats.org/markup-compatibility/2006" id="{A0C440F6-AE15-4360-978D-9EE7003D769F}"/>
              </a:ext>
            </a:extLst>
          </p:cNvPr>
          <p:cNvSpPr/>
          <p:nvPr/>
        </p:nvSpPr>
        <p:spPr>
          <a:xfrm>
            <a:off x="6638125" y="3133432"/>
            <a:ext cx="1810572" cy="33288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rgbClr val="C00000"/>
                </a:solidFill>
              </a:rPr>
              <a:t>22705</a:t>
            </a:r>
            <a:endParaRPr lang="en-GB" sz="1200" dirty="0">
              <a:solidFill>
                <a:srgbClr val="C00000"/>
              </a:solidFill>
            </a:endParaRPr>
          </a:p>
        </p:txBody>
      </p:sp>
      <p:sp>
        <p:nvSpPr>
          <p:cNvPr id="21" name="Rectangle 20"/>
          <p:cNvSpPr/>
          <p:nvPr/>
        </p:nvSpPr>
        <p:spPr>
          <a:xfrm>
            <a:off x="6550322" y="2856433"/>
            <a:ext cx="1614224" cy="276999"/>
          </a:xfrm>
          <a:prstGeom prst="rect">
            <a:avLst/>
          </a:prstGeom>
        </p:spPr>
        <p:txBody>
          <a:bodyPr wrap="none">
            <a:spAutoFit/>
          </a:bodyPr>
          <a:lstStyle/>
          <a:p>
            <a:r>
              <a:rPr lang="en-GB" sz="1200" dirty="0" smtClean="0"/>
              <a:t>Current Meter Reading</a:t>
            </a:r>
            <a:endParaRPr lang="en-US" sz="1200" dirty="0"/>
          </a:p>
        </p:txBody>
      </p:sp>
      <p:pic>
        <p:nvPicPr>
          <p:cNvPr id="22" name="Picture 21">
            <a:extLst>
              <a:ext uri="{FF2B5EF4-FFF2-40B4-BE49-F238E27FC236}">
                <a16:creationId xmlns:a16="http://schemas.microsoft.com/office/drawing/2014/main" xmlns="" xmlns:mv="urn:schemas-microsoft-com:mac:vml" xmlns:mc="http://schemas.openxmlformats.org/markup-compatibility/2006" id="{FE39512D-BBC4-429B-A264-3FE14544FD65}"/>
              </a:ext>
            </a:extLst>
          </p:cNvPr>
          <p:cNvPicPr>
            <a:picLocks noChangeAspect="1"/>
          </p:cNvPicPr>
          <p:nvPr/>
        </p:nvPicPr>
        <p:blipFill rotWithShape="1">
          <a:blip r:embed="rId4"/>
          <a:srcRect l="12834" r="13082"/>
          <a:stretch/>
        </p:blipFill>
        <p:spPr>
          <a:xfrm>
            <a:off x="6638125" y="3743319"/>
            <a:ext cx="2387213" cy="1467057"/>
          </a:xfrm>
          <a:prstGeom prst="rect">
            <a:avLst/>
          </a:prstGeom>
        </p:spPr>
      </p:pic>
    </p:spTree>
    <p:extLst>
      <p:ext uri="{BB962C8B-B14F-4D97-AF65-F5344CB8AC3E}">
        <p14:creationId xmlns:p14="http://schemas.microsoft.com/office/powerpoint/2010/main" val="51972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 y="0"/>
            <a:ext cx="12237357" cy="6887693"/>
          </a:xfrm>
          <a:prstGeom prst="rect">
            <a:avLst/>
          </a:prstGeom>
        </p:spPr>
      </p:pic>
      <p:sp>
        <p:nvSpPr>
          <p:cNvPr id="2" name="Rectangle 1"/>
          <p:cNvSpPr/>
          <p:nvPr/>
        </p:nvSpPr>
        <p:spPr>
          <a:xfrm>
            <a:off x="262918" y="905009"/>
            <a:ext cx="7771237" cy="1754326"/>
          </a:xfrm>
          <a:prstGeom prst="rect">
            <a:avLst/>
          </a:prstGeom>
        </p:spPr>
        <p:txBody>
          <a:bodyPr wrap="square">
            <a:spAutoFit/>
          </a:bodyPr>
          <a:lstStyle/>
          <a:p>
            <a:r>
              <a:rPr lang="en-GB" sz="3600" dirty="0">
                <a:solidFill>
                  <a:schemeClr val="bg1"/>
                </a:solidFill>
              </a:rPr>
              <a:t>Group Task:</a:t>
            </a:r>
            <a:r>
              <a:rPr lang="en-GB" sz="3200" dirty="0">
                <a:solidFill>
                  <a:schemeClr val="bg1"/>
                </a:solidFill>
              </a:rPr>
              <a:t/>
            </a:r>
            <a:br>
              <a:rPr lang="en-GB" sz="3200" dirty="0">
                <a:solidFill>
                  <a:schemeClr val="bg1"/>
                </a:solidFill>
              </a:rPr>
            </a:br>
            <a:r>
              <a:rPr lang="en-GB" sz="2400" dirty="0">
                <a:solidFill>
                  <a:schemeClr val="bg1"/>
                </a:solidFill>
                <a:latin typeface="+mj-lt"/>
              </a:rPr>
              <a:t>The energy efficiency labels below give information about different washing machines. Based on what you can see on the label, which do you think is most energy efficient? Why?</a:t>
            </a:r>
            <a:endParaRPr lang="en-US" sz="2400" dirty="0">
              <a:latin typeface="+mj-lt"/>
            </a:endParaRPr>
          </a:p>
        </p:txBody>
      </p:sp>
      <p:sp>
        <p:nvSpPr>
          <p:cNvPr id="3" name="Rectangle 2"/>
          <p:cNvSpPr/>
          <p:nvPr/>
        </p:nvSpPr>
        <p:spPr>
          <a:xfrm>
            <a:off x="2098113" y="2748743"/>
            <a:ext cx="301686" cy="369332"/>
          </a:xfrm>
          <a:prstGeom prst="rect">
            <a:avLst/>
          </a:prstGeom>
        </p:spPr>
        <p:txBody>
          <a:bodyPr wrap="none">
            <a:spAutoFit/>
          </a:bodyPr>
          <a:lstStyle/>
          <a:p>
            <a:r>
              <a:rPr lang="en-GB" smtClean="0">
                <a:solidFill>
                  <a:schemeClr val="bg1"/>
                </a:solidFill>
              </a:rPr>
              <a:t>1</a:t>
            </a:r>
            <a:endParaRPr lang="en-US" dirty="0"/>
          </a:p>
        </p:txBody>
      </p:sp>
      <p:sp>
        <p:nvSpPr>
          <p:cNvPr id="5" name="Rectangle 4"/>
          <p:cNvSpPr/>
          <p:nvPr/>
        </p:nvSpPr>
        <p:spPr>
          <a:xfrm>
            <a:off x="4918095" y="2748743"/>
            <a:ext cx="301686" cy="369332"/>
          </a:xfrm>
          <a:prstGeom prst="rect">
            <a:avLst/>
          </a:prstGeom>
        </p:spPr>
        <p:txBody>
          <a:bodyPr wrap="none">
            <a:spAutoFit/>
          </a:bodyPr>
          <a:lstStyle/>
          <a:p>
            <a:r>
              <a:rPr lang="en-GB" dirty="0" smtClean="0">
                <a:solidFill>
                  <a:schemeClr val="bg1"/>
                </a:solidFill>
              </a:rPr>
              <a:t>2</a:t>
            </a:r>
            <a:endParaRPr lang="en-US" dirty="0"/>
          </a:p>
        </p:txBody>
      </p:sp>
      <p:sp>
        <p:nvSpPr>
          <p:cNvPr id="6" name="Rectangle 5"/>
          <p:cNvSpPr/>
          <p:nvPr/>
        </p:nvSpPr>
        <p:spPr>
          <a:xfrm>
            <a:off x="7897272" y="2748743"/>
            <a:ext cx="301686" cy="369332"/>
          </a:xfrm>
          <a:prstGeom prst="rect">
            <a:avLst/>
          </a:prstGeom>
        </p:spPr>
        <p:txBody>
          <a:bodyPr wrap="none">
            <a:spAutoFit/>
          </a:bodyPr>
          <a:lstStyle/>
          <a:p>
            <a:r>
              <a:rPr lang="en-GB" dirty="0">
                <a:solidFill>
                  <a:schemeClr val="bg1"/>
                </a:solidFill>
              </a:rPr>
              <a:t>3</a:t>
            </a:r>
            <a:endParaRPr lang="en-GB" dirty="0" smtClean="0">
              <a:solidFill>
                <a:schemeClr val="bg1"/>
              </a:solidFill>
            </a:endParaRPr>
          </a:p>
        </p:txBody>
      </p:sp>
    </p:spTree>
    <p:extLst>
      <p:ext uri="{BB962C8B-B14F-4D97-AF65-F5344CB8AC3E}">
        <p14:creationId xmlns:p14="http://schemas.microsoft.com/office/powerpoint/2010/main" val="26676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 y="4066"/>
            <a:ext cx="12230575" cy="6883876"/>
          </a:xfrm>
          <a:prstGeom prst="rect">
            <a:avLst/>
          </a:prstGeom>
        </p:spPr>
      </p:pic>
      <p:sp>
        <p:nvSpPr>
          <p:cNvPr id="11" name="TextBox 10"/>
          <p:cNvSpPr txBox="1"/>
          <p:nvPr/>
        </p:nvSpPr>
        <p:spPr>
          <a:xfrm>
            <a:off x="7315200" y="2899765"/>
            <a:ext cx="4495160" cy="1938992"/>
          </a:xfrm>
          <a:prstGeom prst="rect">
            <a:avLst/>
          </a:prstGeom>
          <a:noFill/>
        </p:spPr>
        <p:txBody>
          <a:bodyPr wrap="square" rtlCol="0">
            <a:spAutoFit/>
          </a:bodyPr>
          <a:lstStyle/>
          <a:p>
            <a:pPr lvl="0"/>
            <a:r>
              <a:rPr lang="en-GB" sz="2400" dirty="0" smtClean="0">
                <a:solidFill>
                  <a:schemeClr val="bg1"/>
                </a:solidFill>
                <a:latin typeface="+mj-lt"/>
              </a:rPr>
              <a:t>Staff at Northern </a:t>
            </a:r>
            <a:r>
              <a:rPr lang="en-GB" sz="2400" dirty="0">
                <a:solidFill>
                  <a:schemeClr val="bg1"/>
                </a:solidFill>
                <a:latin typeface="+mj-lt"/>
              </a:rPr>
              <a:t>Powergrid are looking to advise residents in a town of the best and most cost effective ways to reduce</a:t>
            </a:r>
            <a:r>
              <a:rPr lang="en-GB" sz="2400" dirty="0" smtClean="0">
                <a:solidFill>
                  <a:schemeClr val="bg1"/>
                </a:solidFill>
                <a:latin typeface="+mj-lt"/>
              </a:rPr>
              <a:t> energy </a:t>
            </a:r>
            <a:r>
              <a:rPr lang="en-GB" sz="2400" dirty="0">
                <a:solidFill>
                  <a:schemeClr val="bg1"/>
                </a:solidFill>
                <a:latin typeface="+mj-lt"/>
              </a:rPr>
              <a:t>usage in their homes.</a:t>
            </a:r>
            <a:endParaRPr lang="en-GB" sz="2200" dirty="0">
              <a:solidFill>
                <a:schemeClr val="bg1"/>
              </a:solidFill>
              <a:latin typeface="+mj-lt"/>
              <a:cs typeface="Calibri Light" panose="020F0302020204030204" pitchFamily="34" charset="0"/>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7287280" y="2083411"/>
            <a:ext cx="4495160" cy="707886"/>
          </a:xfrm>
          <a:prstGeom prst="rect">
            <a:avLst/>
          </a:prstGeom>
          <a:noFill/>
        </p:spPr>
        <p:txBody>
          <a:bodyPr wrap="square" rtlCol="0">
            <a:spAutoFit/>
          </a:bodyPr>
          <a:lstStyle/>
          <a:p>
            <a:r>
              <a:rPr lang="en-GB" sz="4000" dirty="0" smtClean="0">
                <a:solidFill>
                  <a:schemeClr val="bg1"/>
                </a:solidFill>
              </a:rPr>
              <a:t>Scenario</a:t>
            </a:r>
            <a:endParaRPr lang="en-US" sz="2400" dirty="0"/>
          </a:p>
        </p:txBody>
      </p:sp>
    </p:spTree>
    <p:extLst>
      <p:ext uri="{BB962C8B-B14F-4D97-AF65-F5344CB8AC3E}">
        <p14:creationId xmlns:p14="http://schemas.microsoft.com/office/powerpoint/2010/main" val="36790720"/>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 y="4066"/>
            <a:ext cx="12230575" cy="6883876"/>
          </a:xfrm>
          <a:prstGeom prst="rect">
            <a:avLst/>
          </a:prstGeom>
        </p:spPr>
      </p:pic>
      <p:sp>
        <p:nvSpPr>
          <p:cNvPr id="11" name="TextBox 10"/>
          <p:cNvSpPr txBox="1"/>
          <p:nvPr/>
        </p:nvSpPr>
        <p:spPr>
          <a:xfrm>
            <a:off x="7315200" y="2899765"/>
            <a:ext cx="4495160" cy="1938992"/>
          </a:xfrm>
          <a:prstGeom prst="rect">
            <a:avLst/>
          </a:prstGeom>
          <a:noFill/>
        </p:spPr>
        <p:txBody>
          <a:bodyPr wrap="square" rtlCol="0">
            <a:spAutoFit/>
          </a:bodyPr>
          <a:lstStyle/>
          <a:p>
            <a:pPr lvl="0"/>
            <a:r>
              <a:rPr lang="en-GB" sz="2400" dirty="0">
                <a:solidFill>
                  <a:schemeClr val="bg1"/>
                </a:solidFill>
                <a:latin typeface="+mj-lt"/>
              </a:rPr>
              <a:t>They want to run a campaign in the local area to promote this, however, they need to </a:t>
            </a:r>
            <a:r>
              <a:rPr lang="en-GB" sz="2400" dirty="0" smtClean="0">
                <a:solidFill>
                  <a:schemeClr val="bg1"/>
                </a:solidFill>
                <a:latin typeface="+mj-lt"/>
              </a:rPr>
              <a:t>work out what </a:t>
            </a:r>
            <a:r>
              <a:rPr lang="en-GB" sz="2400" dirty="0">
                <a:solidFill>
                  <a:schemeClr val="bg1"/>
                </a:solidFill>
                <a:latin typeface="+mj-lt"/>
              </a:rPr>
              <a:t>energy saving method the residents are most likely to utilise.</a:t>
            </a:r>
            <a:endParaRPr lang="en-GB" sz="2200" dirty="0">
              <a:solidFill>
                <a:schemeClr val="bg1"/>
              </a:solidFill>
              <a:latin typeface="+mj-lt"/>
              <a:cs typeface="Calibri Light" panose="020F0302020204030204" pitchFamily="34" charset="0"/>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7287280" y="2083411"/>
            <a:ext cx="4495160" cy="707886"/>
          </a:xfrm>
          <a:prstGeom prst="rect">
            <a:avLst/>
          </a:prstGeom>
          <a:noFill/>
        </p:spPr>
        <p:txBody>
          <a:bodyPr wrap="square" rtlCol="0">
            <a:spAutoFit/>
          </a:bodyPr>
          <a:lstStyle/>
          <a:p>
            <a:r>
              <a:rPr lang="en-GB" sz="4000" dirty="0" smtClean="0">
                <a:solidFill>
                  <a:schemeClr val="bg1"/>
                </a:solidFill>
              </a:rPr>
              <a:t>Scenario</a:t>
            </a:r>
            <a:endParaRPr lang="en-US" sz="2400" dirty="0"/>
          </a:p>
        </p:txBody>
      </p:sp>
    </p:spTree>
    <p:extLst>
      <p:ext uri="{BB962C8B-B14F-4D97-AF65-F5344CB8AC3E}">
        <p14:creationId xmlns:p14="http://schemas.microsoft.com/office/powerpoint/2010/main" val="2070498188"/>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60551" y="1229445"/>
            <a:ext cx="3526972" cy="3046988"/>
          </a:xfrm>
          <a:prstGeom prst="rect">
            <a:avLst/>
          </a:prstGeom>
          <a:noFill/>
        </p:spPr>
        <p:txBody>
          <a:bodyPr wrap="square" rtlCol="0">
            <a:spAutoFit/>
          </a:bodyPr>
          <a:lstStyle/>
          <a:p>
            <a:r>
              <a:rPr lang="en-GB" sz="2400" dirty="0">
                <a:solidFill>
                  <a:schemeClr val="bg1"/>
                </a:solidFill>
              </a:rPr>
              <a:t>The community have expressed their concerns to the local council who have agreed to have a community meeting to enable local residents to present their thoughts on the proposed plans.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238677" cy="6888436"/>
          </a:xfrm>
          <a:prstGeom prst="rect">
            <a:avLst/>
          </a:prstGeom>
        </p:spPr>
      </p:pic>
      <p:sp>
        <p:nvSpPr>
          <p:cNvPr id="2" name="Rectangle 1"/>
          <p:cNvSpPr/>
          <p:nvPr/>
        </p:nvSpPr>
        <p:spPr>
          <a:xfrm>
            <a:off x="1856064" y="983224"/>
            <a:ext cx="5926806" cy="3785652"/>
          </a:xfrm>
          <a:prstGeom prst="rect">
            <a:avLst/>
          </a:prstGeom>
        </p:spPr>
        <p:txBody>
          <a:bodyPr wrap="square">
            <a:spAutoFit/>
          </a:bodyPr>
          <a:lstStyle/>
          <a:p>
            <a:pPr lvl="0"/>
            <a:r>
              <a:rPr lang="en-GB" sz="3600" dirty="0" smtClean="0">
                <a:solidFill>
                  <a:srgbClr val="C00000"/>
                </a:solidFill>
                <a:cs typeface="Calibri Light" panose="020F0302020204030204" pitchFamily="34" charset="0"/>
              </a:rPr>
              <a:t>Task</a:t>
            </a:r>
          </a:p>
          <a:p>
            <a:pPr lvl="0"/>
            <a:r>
              <a:rPr lang="en-GB" sz="2800" dirty="0"/>
              <a:t/>
            </a:r>
            <a:br>
              <a:rPr lang="en-GB" sz="2800" dirty="0"/>
            </a:br>
            <a:r>
              <a:rPr lang="en-GB" sz="2200" dirty="0"/>
              <a:t>In your groups you will need to use the information in the diagram to work out what energy saving method they should </a:t>
            </a:r>
            <a:r>
              <a:rPr lang="en-GB" sz="2200" dirty="0" smtClean="0"/>
              <a:t>promote. You </a:t>
            </a:r>
            <a:r>
              <a:rPr lang="en-GB" sz="2200" dirty="0"/>
              <a:t>could use the internet and/or some textbooks to do some research, too. </a:t>
            </a:r>
            <a:r>
              <a:rPr lang="en-GB" sz="2200" dirty="0" smtClean="0"/>
              <a:t>In </a:t>
            </a:r>
            <a:r>
              <a:rPr lang="en-GB" sz="2200" dirty="0"/>
              <a:t>order to make your recommendation to Northern </a:t>
            </a:r>
            <a:r>
              <a:rPr lang="en-GB" sz="2200" dirty="0" err="1" smtClean="0"/>
              <a:t>Powergrid</a:t>
            </a:r>
            <a:r>
              <a:rPr lang="en-GB" sz="2200" dirty="0" smtClean="0"/>
              <a:t>, you </a:t>
            </a:r>
            <a:r>
              <a:rPr lang="en-GB" sz="2200" dirty="0"/>
              <a:t>will need to show all working out and include written explanations for any </a:t>
            </a:r>
            <a:r>
              <a:rPr lang="en-GB" sz="2200" dirty="0" smtClean="0"/>
              <a:t>conclusions.</a:t>
            </a:r>
            <a:endParaRPr lang="en-GB" sz="2200" dirty="0">
              <a:latin typeface="Calibri Light" panose="020F0302020204030204" pitchFamily="34" charset="0"/>
              <a:cs typeface="Calibri Light" panose="020F0302020204030204" pitchFamily="34" charset="0"/>
            </a:endParaRPr>
          </a:p>
        </p:txBody>
      </p:sp>
      <p:cxnSp>
        <p:nvCxnSpPr>
          <p:cNvPr id="9" name="Straight Connector 8"/>
          <p:cNvCxnSpPr/>
          <p:nvPr/>
        </p:nvCxnSpPr>
        <p:spPr>
          <a:xfrm>
            <a:off x="1954937" y="1818340"/>
            <a:ext cx="4294094"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61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40000" cy="6889180"/>
          </a:xfrm>
          <a:prstGeom prst="rect">
            <a:avLst/>
          </a:prstGeom>
        </p:spPr>
      </p:pic>
      <p:sp>
        <p:nvSpPr>
          <p:cNvPr id="6" name="TextBox 5"/>
          <p:cNvSpPr txBox="1"/>
          <p:nvPr/>
        </p:nvSpPr>
        <p:spPr>
          <a:xfrm>
            <a:off x="691036" y="899913"/>
            <a:ext cx="8320342" cy="646331"/>
          </a:xfrm>
          <a:prstGeom prst="rect">
            <a:avLst/>
          </a:prstGeom>
          <a:noFill/>
        </p:spPr>
        <p:txBody>
          <a:bodyPr wrap="square" rtlCol="0">
            <a:spAutoFit/>
          </a:bodyPr>
          <a:lstStyle/>
          <a:p>
            <a:r>
              <a:rPr lang="en-GB" sz="3600" dirty="0" smtClean="0">
                <a:solidFill>
                  <a:schemeClr val="bg1"/>
                </a:solidFill>
                <a:latin typeface="Calibri Light" panose="020F0302020204030204" pitchFamily="34" charset="0"/>
                <a:cs typeface="Calibri Light" panose="020F0302020204030204" pitchFamily="34" charset="0"/>
              </a:rPr>
              <a:t>About Us</a:t>
            </a:r>
            <a:endParaRPr lang="en-US" sz="3600" dirty="0"/>
          </a:p>
        </p:txBody>
      </p:sp>
      <p:sp>
        <p:nvSpPr>
          <p:cNvPr id="7" name="TextBox 6"/>
          <p:cNvSpPr txBox="1"/>
          <p:nvPr/>
        </p:nvSpPr>
        <p:spPr>
          <a:xfrm>
            <a:off x="718956" y="1898793"/>
            <a:ext cx="4320989" cy="4539704"/>
          </a:xfrm>
          <a:prstGeom prst="rect">
            <a:avLst/>
          </a:prstGeom>
          <a:noFill/>
        </p:spPr>
        <p:txBody>
          <a:bodyPr wrap="square" rtlCol="0">
            <a:spAutoFit/>
          </a:bodyPr>
          <a:lstStyle/>
          <a:p>
            <a:r>
              <a:rPr lang="en-US" sz="1700" dirty="0">
                <a:solidFill>
                  <a:schemeClr val="bg1"/>
                </a:solidFill>
                <a:latin typeface="+mj-lt"/>
              </a:rPr>
              <a:t>"Keeping your power flowing…</a:t>
            </a:r>
          </a:p>
          <a:p>
            <a:r>
              <a:rPr lang="en-US" sz="1700" dirty="0">
                <a:solidFill>
                  <a:schemeClr val="bg1"/>
                </a:solidFill>
                <a:latin typeface="+mj-lt"/>
              </a:rPr>
              <a:t> You may not know who we are but we keep the lights on, the kettles boiling and the phones charged for 8 million people across the North East, Yorkshire and northern Lincolnshire.</a:t>
            </a:r>
          </a:p>
          <a:p>
            <a:r>
              <a:rPr lang="en-US" sz="1700" dirty="0">
                <a:solidFill>
                  <a:schemeClr val="bg1"/>
                </a:solidFill>
                <a:latin typeface="+mj-lt"/>
              </a:rPr>
              <a:t>Put simply, we make sure the electricity you buy from your energy supplier gets to you safely, whenever you need it. And, if your power ever gets interrupted, for whatever reason, be it extreme weather or emergency maintenance, we’ll be there immediately to fix it - giving 100% day and night, rain and shine, Sundays, Mondays and Christmas days.</a:t>
            </a:r>
          </a:p>
          <a:p>
            <a:r>
              <a:rPr lang="en-US" sz="1700" dirty="0">
                <a:solidFill>
                  <a:schemeClr val="bg1"/>
                </a:solidFill>
                <a:latin typeface="+mj-lt"/>
              </a:rPr>
              <a:t>Our always-prepared team of energy experts live in your communities, proud to play an essential role in keeping the power flowing to all the homes and businesses they serve.”</a:t>
            </a:r>
          </a:p>
        </p:txBody>
      </p:sp>
      <p:cxnSp>
        <p:nvCxnSpPr>
          <p:cNvPr id="9" name="Straight Connector 8"/>
          <p:cNvCxnSpPr/>
          <p:nvPr/>
        </p:nvCxnSpPr>
        <p:spPr>
          <a:xfrm>
            <a:off x="745850" y="1615917"/>
            <a:ext cx="4105357"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4"/>
          <a:stretch>
            <a:fillRect/>
          </a:stretch>
        </p:blipFill>
        <p:spPr>
          <a:xfrm>
            <a:off x="4851207" y="656135"/>
            <a:ext cx="3410965" cy="2035303"/>
          </a:xfrm>
          <a:prstGeom prst="rect">
            <a:avLst/>
          </a:prstGeom>
        </p:spPr>
      </p:pic>
    </p:spTree>
    <p:extLst>
      <p:ext uri="{BB962C8B-B14F-4D97-AF65-F5344CB8AC3E}">
        <p14:creationId xmlns:p14="http://schemas.microsoft.com/office/powerpoint/2010/main" val="33199035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39999" cy="6889180"/>
          </a:xfrm>
          <a:prstGeom prst="rect">
            <a:avLst/>
          </a:prstGeom>
        </p:spPr>
      </p:pic>
    </p:spTree>
    <p:extLst>
      <p:ext uri="{BB962C8B-B14F-4D97-AF65-F5344CB8AC3E}">
        <p14:creationId xmlns:p14="http://schemas.microsoft.com/office/powerpoint/2010/main" val="135687374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40000" cy="6889180"/>
          </a:xfrm>
          <a:prstGeom prst="rect">
            <a:avLst/>
          </a:prstGeom>
        </p:spPr>
      </p:pic>
      <p:sp>
        <p:nvSpPr>
          <p:cNvPr id="12" name="TextBox 11"/>
          <p:cNvSpPr txBox="1"/>
          <p:nvPr/>
        </p:nvSpPr>
        <p:spPr>
          <a:xfrm>
            <a:off x="691036" y="1290802"/>
            <a:ext cx="8320342" cy="769441"/>
          </a:xfrm>
          <a:prstGeom prst="rect">
            <a:avLst/>
          </a:prstGeom>
          <a:noFill/>
        </p:spPr>
        <p:txBody>
          <a:bodyPr wrap="square" rtlCol="0">
            <a:spAutoFit/>
          </a:bodyPr>
          <a:lstStyle/>
          <a:p>
            <a:r>
              <a:rPr lang="en-GB" sz="4400" dirty="0">
                <a:solidFill>
                  <a:schemeClr val="bg1"/>
                </a:solidFill>
              </a:rPr>
              <a:t>Plenary</a:t>
            </a:r>
            <a:r>
              <a:rPr lang="en-GB" sz="4400" dirty="0" smtClean="0">
                <a:solidFill>
                  <a:schemeClr val="bg1"/>
                </a:solidFill>
              </a:rPr>
              <a:t>:</a:t>
            </a:r>
            <a:endParaRPr lang="en-US" sz="3600" dirty="0"/>
          </a:p>
        </p:txBody>
      </p:sp>
      <p:sp>
        <p:nvSpPr>
          <p:cNvPr id="13" name="TextBox 12"/>
          <p:cNvSpPr txBox="1"/>
          <p:nvPr/>
        </p:nvSpPr>
        <p:spPr>
          <a:xfrm>
            <a:off x="718956" y="2589828"/>
            <a:ext cx="4320989" cy="461665"/>
          </a:xfrm>
          <a:prstGeom prst="rect">
            <a:avLst/>
          </a:prstGeom>
          <a:noFill/>
        </p:spPr>
        <p:txBody>
          <a:bodyPr wrap="square" rtlCol="0">
            <a:spAutoFit/>
          </a:bodyPr>
          <a:lstStyle/>
          <a:p>
            <a:r>
              <a:rPr lang="en-GB" sz="2400" smtClean="0">
                <a:solidFill>
                  <a:schemeClr val="bg1"/>
                </a:solidFill>
                <a:latin typeface="+mj-lt"/>
              </a:rPr>
              <a:t>Share </a:t>
            </a:r>
            <a:r>
              <a:rPr lang="en-GB" sz="2400">
                <a:solidFill>
                  <a:schemeClr val="bg1"/>
                </a:solidFill>
                <a:latin typeface="+mj-lt"/>
              </a:rPr>
              <a:t>your ideas and reasoning.</a:t>
            </a:r>
            <a:endParaRPr lang="en-US" sz="2400" dirty="0">
              <a:latin typeface="+mj-lt"/>
            </a:endParaRPr>
          </a:p>
        </p:txBody>
      </p:sp>
      <p:cxnSp>
        <p:nvCxnSpPr>
          <p:cNvPr id="14" name="Straight Connector 13"/>
          <p:cNvCxnSpPr/>
          <p:nvPr/>
        </p:nvCxnSpPr>
        <p:spPr>
          <a:xfrm>
            <a:off x="745850" y="2272051"/>
            <a:ext cx="383313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32831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5"/>
          </a:xfrm>
          <a:prstGeom prst="rect">
            <a:avLst/>
          </a:prstGeom>
        </p:spPr>
      </p:pic>
      <p:sp>
        <p:nvSpPr>
          <p:cNvPr id="9" name="Rectangle 8"/>
          <p:cNvSpPr/>
          <p:nvPr/>
        </p:nvSpPr>
        <p:spPr>
          <a:xfrm>
            <a:off x="2824635" y="1643896"/>
            <a:ext cx="6361246" cy="2800767"/>
          </a:xfrm>
          <a:prstGeom prst="rect">
            <a:avLst/>
          </a:prstGeom>
        </p:spPr>
        <p:txBody>
          <a:bodyPr wrap="square">
            <a:spAutoFit/>
          </a:bodyPr>
          <a:lstStyle/>
          <a:p>
            <a:r>
              <a:rPr lang="en-GB" sz="4800" b="1" dirty="0" smtClean="0">
                <a:solidFill>
                  <a:schemeClr val="bg1"/>
                </a:solidFill>
              </a:rPr>
              <a:t>Next Steps</a:t>
            </a:r>
            <a:r>
              <a:rPr lang="en-GB" sz="4000" dirty="0">
                <a:solidFill>
                  <a:schemeClr val="bg1"/>
                </a:solidFill>
              </a:rPr>
              <a:t/>
            </a:r>
            <a:br>
              <a:rPr lang="en-GB" sz="4000" dirty="0">
                <a:solidFill>
                  <a:schemeClr val="bg1"/>
                </a:solidFill>
              </a:rPr>
            </a:br>
            <a:r>
              <a:rPr lang="en-GB" sz="3200" dirty="0">
                <a:solidFill>
                  <a:schemeClr val="bg1"/>
                </a:solidFill>
                <a:latin typeface="+mj-lt"/>
              </a:rPr>
              <a:t>What energy saving techniques could you implement at </a:t>
            </a:r>
            <a:r>
              <a:rPr lang="en-GB" sz="3200" dirty="0" smtClean="0">
                <a:solidFill>
                  <a:schemeClr val="bg1"/>
                </a:solidFill>
                <a:latin typeface="+mj-lt"/>
              </a:rPr>
              <a:t>home</a:t>
            </a:r>
            <a:r>
              <a:rPr lang="en-GB" sz="3200" dirty="0">
                <a:solidFill>
                  <a:schemeClr val="bg1"/>
                </a:solidFill>
                <a:latin typeface="+mj-lt"/>
              </a:rPr>
              <a:t>?</a:t>
            </a:r>
            <a:r>
              <a:rPr lang="en-GB" sz="3200" dirty="0" smtClean="0">
                <a:solidFill>
                  <a:schemeClr val="bg1"/>
                </a:solidFill>
                <a:latin typeface="+mj-lt"/>
              </a:rPr>
              <a:t> </a:t>
            </a:r>
            <a:r>
              <a:rPr lang="en-GB" sz="3200" dirty="0">
                <a:solidFill>
                  <a:schemeClr val="bg1"/>
                </a:solidFill>
                <a:latin typeface="+mj-lt"/>
              </a:rPr>
              <a:t>Can you list 3 changes you could make to your daily routine that </a:t>
            </a:r>
            <a:r>
              <a:rPr lang="en-GB" sz="3200" dirty="0" smtClean="0">
                <a:solidFill>
                  <a:schemeClr val="bg1"/>
                </a:solidFill>
                <a:latin typeface="+mj-lt"/>
              </a:rPr>
              <a:t>would </a:t>
            </a:r>
            <a:r>
              <a:rPr lang="en-GB" sz="3200" dirty="0">
                <a:solidFill>
                  <a:schemeClr val="bg1"/>
                </a:solidFill>
                <a:latin typeface="+mj-lt"/>
              </a:rPr>
              <a:t>save energy?</a:t>
            </a:r>
            <a:endParaRPr lang="en" b="1" dirty="0">
              <a:solidFill>
                <a:schemeClr val="bg1"/>
              </a:solidFill>
              <a:latin typeface="+mj-lt"/>
              <a:cs typeface="Calibri Light" panose="020F0302020204030204" pitchFamily="34" charset="0"/>
            </a:endParaRPr>
          </a:p>
        </p:txBody>
      </p:sp>
    </p:spTree>
    <p:extLst>
      <p:ext uri="{BB962C8B-B14F-4D97-AF65-F5344CB8AC3E}">
        <p14:creationId xmlns:p14="http://schemas.microsoft.com/office/powerpoint/2010/main" val="196423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 y="0"/>
            <a:ext cx="12237361" cy="6887695"/>
          </a:xfrm>
          <a:prstGeom prst="rect">
            <a:avLst/>
          </a:prstGeom>
        </p:spPr>
      </p:pic>
      <p:sp>
        <p:nvSpPr>
          <p:cNvPr id="2" name="TextBox 1"/>
          <p:cNvSpPr txBox="1"/>
          <p:nvPr/>
        </p:nvSpPr>
        <p:spPr>
          <a:xfrm>
            <a:off x="4469625" y="2358382"/>
            <a:ext cx="3839084" cy="1015663"/>
          </a:xfrm>
          <a:prstGeom prst="rect">
            <a:avLst/>
          </a:prstGeom>
          <a:noFill/>
        </p:spPr>
        <p:txBody>
          <a:bodyPr wrap="square" rtlCol="0">
            <a:spAutoFit/>
          </a:bodyPr>
          <a:lstStyle/>
          <a:p>
            <a:r>
              <a:rPr lang="en-US" sz="6000" b="1" dirty="0" smtClean="0">
                <a:solidFill>
                  <a:schemeClr val="bg1"/>
                </a:solidFill>
              </a:rPr>
              <a:t>Well </a:t>
            </a:r>
            <a:r>
              <a:rPr lang="en-US" sz="6000" b="1" smtClean="0">
                <a:solidFill>
                  <a:schemeClr val="bg1"/>
                </a:solidFill>
              </a:rPr>
              <a:t>done!</a:t>
            </a:r>
            <a:endParaRPr lang="en-US" sz="6000" b="1" dirty="0">
              <a:solidFill>
                <a:schemeClr val="bg1"/>
              </a:solidFill>
            </a:endParaRPr>
          </a:p>
        </p:txBody>
      </p:sp>
    </p:spTree>
    <p:extLst>
      <p:ext uri="{BB962C8B-B14F-4D97-AF65-F5344CB8AC3E}">
        <p14:creationId xmlns:p14="http://schemas.microsoft.com/office/powerpoint/2010/main" val="791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39999" cy="6889180"/>
          </a:xfrm>
          <a:prstGeom prst="rect">
            <a:avLst/>
          </a:prstGeom>
        </p:spPr>
      </p:pic>
      <p:sp>
        <p:nvSpPr>
          <p:cNvPr id="6" name="TextBox 5"/>
          <p:cNvSpPr txBox="1"/>
          <p:nvPr/>
        </p:nvSpPr>
        <p:spPr>
          <a:xfrm>
            <a:off x="886480" y="900440"/>
            <a:ext cx="6840549" cy="1877437"/>
          </a:xfrm>
          <a:prstGeom prst="rect">
            <a:avLst/>
          </a:prstGeom>
          <a:noFill/>
        </p:spPr>
        <p:txBody>
          <a:bodyPr wrap="square" rtlCol="0">
            <a:spAutoFit/>
          </a:bodyPr>
          <a:lstStyle/>
          <a:p>
            <a:r>
              <a:rPr lang="en-GB" sz="2500" dirty="0" smtClean="0">
                <a:solidFill>
                  <a:schemeClr val="bg1"/>
                </a:solidFill>
              </a:rPr>
              <a:t>Northern </a:t>
            </a:r>
            <a:r>
              <a:rPr lang="en-GB" sz="2500" dirty="0">
                <a:solidFill>
                  <a:schemeClr val="bg1"/>
                </a:solidFill>
              </a:rPr>
              <a:t>Powergrid get energy to your </a:t>
            </a:r>
            <a:r>
              <a:rPr lang="en-GB" sz="2500" dirty="0" smtClean="0">
                <a:solidFill>
                  <a:schemeClr val="bg1"/>
                </a:solidFill>
              </a:rPr>
              <a:t>home, </a:t>
            </a:r>
            <a:r>
              <a:rPr lang="en-GB" sz="2500" dirty="0">
                <a:solidFill>
                  <a:schemeClr val="bg1"/>
                </a:solidFill>
              </a:rPr>
              <a:t>they don't produce </a:t>
            </a:r>
            <a:r>
              <a:rPr lang="en-GB" sz="2500" dirty="0" smtClean="0">
                <a:solidFill>
                  <a:schemeClr val="bg1"/>
                </a:solidFill>
              </a:rPr>
              <a:t>it. But do </a:t>
            </a:r>
            <a:r>
              <a:rPr lang="en-GB" sz="2500" dirty="0">
                <a:solidFill>
                  <a:schemeClr val="bg1"/>
                </a:solidFill>
              </a:rPr>
              <a:t>you know of any methods that are used to produce electricity</a:t>
            </a:r>
            <a:r>
              <a:rPr lang="en-GB" sz="2500" dirty="0" smtClean="0">
                <a:solidFill>
                  <a:schemeClr val="bg1"/>
                </a:solidFill>
              </a:rPr>
              <a:t>?</a:t>
            </a:r>
          </a:p>
          <a:p>
            <a:endParaRPr lang="en-GB" sz="1600" dirty="0">
              <a:solidFill>
                <a:schemeClr val="bg1"/>
              </a:solidFill>
            </a:endParaRPr>
          </a:p>
          <a:p>
            <a:r>
              <a:rPr lang="en-GB" sz="2500" dirty="0" smtClean="0">
                <a:solidFill>
                  <a:schemeClr val="bg1"/>
                </a:solidFill>
              </a:rPr>
              <a:t>Which </a:t>
            </a:r>
            <a:r>
              <a:rPr lang="en-GB" sz="2500" dirty="0">
                <a:solidFill>
                  <a:schemeClr val="bg1"/>
                </a:solidFill>
              </a:rPr>
              <a:t>are renewable and non-renewable?</a:t>
            </a:r>
            <a:endParaRPr lang="en-US" sz="2500" dirty="0"/>
          </a:p>
        </p:txBody>
      </p:sp>
    </p:spTree>
    <p:extLst>
      <p:ext uri="{BB962C8B-B14F-4D97-AF65-F5344CB8AC3E}">
        <p14:creationId xmlns:p14="http://schemas.microsoft.com/office/powerpoint/2010/main" val="196474280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39999" cy="6889180"/>
          </a:xfrm>
          <a:prstGeom prst="rect">
            <a:avLst/>
          </a:prstGeom>
        </p:spPr>
      </p:pic>
      <p:sp>
        <p:nvSpPr>
          <p:cNvPr id="6" name="TextBox 5"/>
          <p:cNvSpPr txBox="1"/>
          <p:nvPr/>
        </p:nvSpPr>
        <p:spPr>
          <a:xfrm>
            <a:off x="837619" y="921380"/>
            <a:ext cx="7035993" cy="1815882"/>
          </a:xfrm>
          <a:prstGeom prst="rect">
            <a:avLst/>
          </a:prstGeom>
          <a:noFill/>
        </p:spPr>
        <p:txBody>
          <a:bodyPr wrap="square" rtlCol="0">
            <a:spAutoFit/>
          </a:bodyPr>
          <a:lstStyle/>
          <a:p>
            <a:r>
              <a:rPr lang="en-GB" sz="4800" dirty="0" smtClean="0">
                <a:solidFill>
                  <a:schemeClr val="bg1"/>
                </a:solidFill>
              </a:rPr>
              <a:t>Extension </a:t>
            </a:r>
            <a:r>
              <a:rPr lang="en-GB" sz="3600" dirty="0">
                <a:solidFill>
                  <a:schemeClr val="bg1"/>
                </a:solidFill>
              </a:rPr>
              <a:t/>
            </a:r>
            <a:br>
              <a:rPr lang="en-GB" sz="3600" dirty="0">
                <a:solidFill>
                  <a:schemeClr val="bg1"/>
                </a:solidFill>
              </a:rPr>
            </a:br>
            <a:r>
              <a:rPr lang="en-GB" sz="3200" dirty="0">
                <a:solidFill>
                  <a:schemeClr val="bg1"/>
                </a:solidFill>
                <a:latin typeface="+mj-lt"/>
              </a:rPr>
              <a:t>Can you think of </a:t>
            </a:r>
            <a:r>
              <a:rPr lang="en-GB" sz="3200" dirty="0" smtClean="0">
                <a:solidFill>
                  <a:schemeClr val="bg1"/>
                </a:solidFill>
                <a:latin typeface="+mj-lt"/>
              </a:rPr>
              <a:t>advantages and </a:t>
            </a:r>
            <a:r>
              <a:rPr lang="en-GB" sz="3200" dirty="0">
                <a:solidFill>
                  <a:schemeClr val="bg1"/>
                </a:solidFill>
                <a:latin typeface="+mj-lt"/>
              </a:rPr>
              <a:t>disadvantages for each?</a:t>
            </a:r>
            <a:endParaRPr lang="en-US" sz="3200" dirty="0">
              <a:latin typeface="+mj-lt"/>
            </a:endParaRPr>
          </a:p>
        </p:txBody>
      </p:sp>
    </p:spTree>
    <p:extLst>
      <p:ext uri="{BB962C8B-B14F-4D97-AF65-F5344CB8AC3E}">
        <p14:creationId xmlns:p14="http://schemas.microsoft.com/office/powerpoint/2010/main" val="95765605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39999" cy="6889179"/>
          </a:xfrm>
          <a:prstGeom prst="rect">
            <a:avLst/>
          </a:prstGeom>
        </p:spPr>
      </p:pic>
      <p:sp>
        <p:nvSpPr>
          <p:cNvPr id="6" name="TextBox 5"/>
          <p:cNvSpPr txBox="1"/>
          <p:nvPr/>
        </p:nvSpPr>
        <p:spPr>
          <a:xfrm>
            <a:off x="4502199" y="907420"/>
            <a:ext cx="7035993" cy="1815882"/>
          </a:xfrm>
          <a:prstGeom prst="rect">
            <a:avLst/>
          </a:prstGeom>
          <a:noFill/>
        </p:spPr>
        <p:txBody>
          <a:bodyPr wrap="square" rtlCol="0">
            <a:spAutoFit/>
          </a:bodyPr>
          <a:lstStyle/>
          <a:p>
            <a:r>
              <a:rPr lang="en-GB" sz="4800" dirty="0">
                <a:solidFill>
                  <a:schemeClr val="bg1"/>
                </a:solidFill>
              </a:rPr>
              <a:t>THINK, PAIR, SHARE</a:t>
            </a:r>
            <a:r>
              <a:rPr lang="en-GB" sz="4800" dirty="0" smtClean="0">
                <a:solidFill>
                  <a:schemeClr val="bg1"/>
                </a:solidFill>
              </a:rPr>
              <a:t>…</a:t>
            </a:r>
            <a:r>
              <a:rPr lang="en-GB" sz="4800" dirty="0">
                <a:solidFill>
                  <a:schemeClr val="bg1"/>
                </a:solidFill>
              </a:rPr>
              <a:t/>
            </a:r>
            <a:br>
              <a:rPr lang="en-GB" sz="4800" dirty="0">
                <a:solidFill>
                  <a:schemeClr val="bg1"/>
                </a:solidFill>
              </a:rPr>
            </a:br>
            <a:r>
              <a:rPr lang="en-GB" sz="3200" dirty="0">
                <a:solidFill>
                  <a:schemeClr val="bg1"/>
                </a:solidFill>
                <a:latin typeface="+mj-lt"/>
              </a:rPr>
              <a:t>What ways can you think of to help reduce your energy use at home?</a:t>
            </a:r>
            <a:endParaRPr lang="en-US" dirty="0">
              <a:latin typeface="+mj-lt"/>
            </a:endParaRPr>
          </a:p>
        </p:txBody>
      </p:sp>
    </p:spTree>
    <p:extLst>
      <p:ext uri="{BB962C8B-B14F-4D97-AF65-F5344CB8AC3E}">
        <p14:creationId xmlns:p14="http://schemas.microsoft.com/office/powerpoint/2010/main" val="90743221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6"/>
            <a:ext cx="10515600" cy="1325563"/>
          </a:xfrm>
        </p:spPr>
        <p:txBody>
          <a:bodyPr/>
          <a:lstStyle/>
          <a:p>
            <a:r>
              <a:rPr lang="en-GB" dirty="0"/>
              <a:t> </a:t>
            </a:r>
          </a:p>
        </p:txBody>
      </p:sp>
      <p:pic>
        <p:nvPicPr>
          <p:cNvPr id="4" name="Picture 3"/>
          <p:cNvPicPr>
            <a:picLocks noChangeAspect="1"/>
          </p:cNvPicPr>
          <p:nvPr/>
        </p:nvPicPr>
        <p:blipFill>
          <a:blip r:embed="rId3"/>
          <a:stretch>
            <a:fillRect/>
          </a:stretch>
        </p:blipFill>
        <p:spPr>
          <a:xfrm>
            <a:off x="1320" y="0"/>
            <a:ext cx="12237357" cy="6887693"/>
          </a:xfrm>
          <a:prstGeom prst="rect">
            <a:avLst/>
          </a:prstGeom>
        </p:spPr>
      </p:pic>
      <p:sp>
        <p:nvSpPr>
          <p:cNvPr id="3" name="Rectangle 2"/>
          <p:cNvSpPr/>
          <p:nvPr/>
        </p:nvSpPr>
        <p:spPr>
          <a:xfrm>
            <a:off x="1549931" y="1531172"/>
            <a:ext cx="9099627" cy="369332"/>
          </a:xfrm>
          <a:prstGeom prst="rect">
            <a:avLst/>
          </a:prstGeom>
        </p:spPr>
        <p:txBody>
          <a:bodyPr wrap="square">
            <a:spAutoFit/>
          </a:bodyPr>
          <a:lstStyle/>
          <a:p>
            <a:pPr algn="ctr"/>
            <a:r>
              <a:rPr lang="en-GB" dirty="0">
                <a:solidFill>
                  <a:srgbClr val="C00000"/>
                </a:solidFill>
              </a:rPr>
              <a:t>Northern Powergrid give the following advice to </a:t>
            </a:r>
            <a:r>
              <a:rPr lang="en-GB" dirty="0" smtClean="0">
                <a:solidFill>
                  <a:srgbClr val="C00000"/>
                </a:solidFill>
              </a:rPr>
              <a:t>help people </a:t>
            </a:r>
            <a:r>
              <a:rPr lang="en-GB" dirty="0">
                <a:solidFill>
                  <a:srgbClr val="C00000"/>
                </a:solidFill>
              </a:rPr>
              <a:t>save energy at home:</a:t>
            </a:r>
          </a:p>
        </p:txBody>
      </p:sp>
    </p:spTree>
    <p:extLst>
      <p:ext uri="{BB962C8B-B14F-4D97-AF65-F5344CB8AC3E}">
        <p14:creationId xmlns:p14="http://schemas.microsoft.com/office/powerpoint/2010/main" val="466458398"/>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6"/>
            <a:ext cx="10515600" cy="1325563"/>
          </a:xfrm>
        </p:spPr>
        <p:txBody>
          <a:bodyPr/>
          <a:lstStyle/>
          <a:p>
            <a:r>
              <a:rPr lang="en-GB" dirty="0"/>
              <a:t> </a:t>
            </a:r>
          </a:p>
        </p:txBody>
      </p:sp>
      <p:pic>
        <p:nvPicPr>
          <p:cNvPr id="4" name="Picture 3"/>
          <p:cNvPicPr>
            <a:picLocks noChangeAspect="1"/>
          </p:cNvPicPr>
          <p:nvPr/>
        </p:nvPicPr>
        <p:blipFill>
          <a:blip r:embed="rId3"/>
          <a:stretch>
            <a:fillRect/>
          </a:stretch>
        </p:blipFill>
        <p:spPr>
          <a:xfrm>
            <a:off x="1320" y="0"/>
            <a:ext cx="12237357" cy="6887693"/>
          </a:xfrm>
          <a:prstGeom prst="rect">
            <a:avLst/>
          </a:prstGeom>
        </p:spPr>
      </p:pic>
      <p:sp>
        <p:nvSpPr>
          <p:cNvPr id="5" name="Rectangle 4"/>
          <p:cNvSpPr/>
          <p:nvPr/>
        </p:nvSpPr>
        <p:spPr>
          <a:xfrm>
            <a:off x="1549931" y="1531172"/>
            <a:ext cx="9099627" cy="369332"/>
          </a:xfrm>
          <a:prstGeom prst="rect">
            <a:avLst/>
          </a:prstGeom>
        </p:spPr>
        <p:txBody>
          <a:bodyPr wrap="square">
            <a:spAutoFit/>
          </a:bodyPr>
          <a:lstStyle/>
          <a:p>
            <a:pPr algn="ctr"/>
            <a:r>
              <a:rPr lang="en-GB" dirty="0" smtClean="0">
                <a:solidFill>
                  <a:srgbClr val="C00000"/>
                </a:solidFill>
              </a:rPr>
              <a:t>How would these help you to save energy? Write your answers on the sheet provided.</a:t>
            </a:r>
            <a:endParaRPr lang="en-GB" dirty="0">
              <a:solidFill>
                <a:srgbClr val="C00000"/>
              </a:solidFill>
            </a:endParaRPr>
          </a:p>
        </p:txBody>
      </p:sp>
    </p:spTree>
    <p:extLst>
      <p:ext uri="{BB962C8B-B14F-4D97-AF65-F5344CB8AC3E}">
        <p14:creationId xmlns:p14="http://schemas.microsoft.com/office/powerpoint/2010/main" val="467934597"/>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6"/>
            <a:ext cx="10515600" cy="1325563"/>
          </a:xfrm>
        </p:spPr>
        <p:txBody>
          <a:bodyPr/>
          <a:lstStyle/>
          <a:p>
            <a:r>
              <a:rPr lang="en-GB" dirty="0"/>
              <a:t> </a:t>
            </a:r>
          </a:p>
        </p:txBody>
      </p:sp>
      <p:pic>
        <p:nvPicPr>
          <p:cNvPr id="4" name="Picture 3"/>
          <p:cNvPicPr>
            <a:picLocks noChangeAspect="1"/>
          </p:cNvPicPr>
          <p:nvPr/>
        </p:nvPicPr>
        <p:blipFill>
          <a:blip r:embed="rId3"/>
          <a:stretch>
            <a:fillRect/>
          </a:stretch>
        </p:blipFill>
        <p:spPr>
          <a:xfrm>
            <a:off x="1321" y="0"/>
            <a:ext cx="12237355" cy="6887692"/>
          </a:xfrm>
          <a:prstGeom prst="rect">
            <a:avLst/>
          </a:prstGeom>
        </p:spPr>
      </p:pic>
      <p:sp>
        <p:nvSpPr>
          <p:cNvPr id="3" name="Rectangle 2"/>
          <p:cNvSpPr/>
          <p:nvPr/>
        </p:nvSpPr>
        <p:spPr>
          <a:xfrm>
            <a:off x="3027059" y="1740779"/>
            <a:ext cx="3227316" cy="1938992"/>
          </a:xfrm>
          <a:prstGeom prst="rect">
            <a:avLst/>
          </a:prstGeom>
        </p:spPr>
        <p:txBody>
          <a:bodyPr wrap="square">
            <a:spAutoFit/>
          </a:bodyPr>
          <a:lstStyle/>
          <a:p>
            <a:r>
              <a:rPr lang="en-GB" sz="2800" dirty="0">
                <a:solidFill>
                  <a:srgbClr val="C00000"/>
                </a:solidFill>
              </a:rPr>
              <a:t>Introducing: E</a:t>
            </a:r>
            <a:r>
              <a:rPr lang="en-GB" sz="2800" dirty="0" smtClean="0">
                <a:solidFill>
                  <a:srgbClr val="C00000"/>
                </a:solidFill>
              </a:rPr>
              <a:t>nergy </a:t>
            </a:r>
            <a:r>
              <a:rPr lang="en-GB" sz="2800" dirty="0">
                <a:solidFill>
                  <a:srgbClr val="C00000"/>
                </a:solidFill>
              </a:rPr>
              <a:t>Costs </a:t>
            </a:r>
            <a:r>
              <a:rPr lang="en-GB" sz="2800" dirty="0" smtClean="0">
                <a:solidFill>
                  <a:srgbClr val="C00000"/>
                </a:solidFill>
              </a:rPr>
              <a:t>In The Home</a:t>
            </a:r>
          </a:p>
          <a:p>
            <a:r>
              <a:rPr lang="en-GB" sz="2400" dirty="0">
                <a:solidFill>
                  <a:srgbClr val="C00000"/>
                </a:solidFill>
              </a:rPr>
              <a:t/>
            </a:r>
            <a:br>
              <a:rPr lang="en-GB" sz="2400" dirty="0">
                <a:solidFill>
                  <a:srgbClr val="C00000"/>
                </a:solidFill>
              </a:rPr>
            </a:br>
            <a:r>
              <a:rPr lang="en-GB" sz="2000" dirty="0">
                <a:latin typeface="+mj-lt"/>
              </a:rPr>
              <a:t>Look at this example </a:t>
            </a:r>
            <a:r>
              <a:rPr lang="en-GB" sz="2000" dirty="0" smtClean="0">
                <a:latin typeface="+mj-lt"/>
              </a:rPr>
              <a:t>bill. What </a:t>
            </a:r>
            <a:r>
              <a:rPr lang="en-GB" sz="2000" dirty="0">
                <a:latin typeface="+mj-lt"/>
              </a:rPr>
              <a:t>do you notice?</a:t>
            </a:r>
          </a:p>
        </p:txBody>
      </p:sp>
      <p:cxnSp>
        <p:nvCxnSpPr>
          <p:cNvPr id="7" name="Straight Connector 6"/>
          <p:cNvCxnSpPr/>
          <p:nvPr/>
        </p:nvCxnSpPr>
        <p:spPr>
          <a:xfrm>
            <a:off x="3098320" y="2802543"/>
            <a:ext cx="3107194"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8640701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5"/>
          </a:xfrm>
          <a:prstGeom prst="rect">
            <a:avLst/>
          </a:prstGeom>
        </p:spPr>
      </p:pic>
      <p:sp>
        <p:nvSpPr>
          <p:cNvPr id="6" name="TextBox 5"/>
          <p:cNvSpPr txBox="1"/>
          <p:nvPr/>
        </p:nvSpPr>
        <p:spPr>
          <a:xfrm>
            <a:off x="558412" y="1210568"/>
            <a:ext cx="4264873" cy="3908762"/>
          </a:xfrm>
          <a:prstGeom prst="rect">
            <a:avLst/>
          </a:prstGeom>
          <a:noFill/>
        </p:spPr>
        <p:txBody>
          <a:bodyPr wrap="square" rtlCol="0">
            <a:spAutoFit/>
          </a:bodyPr>
          <a:lstStyle/>
          <a:p>
            <a:pPr lvl="0"/>
            <a:r>
              <a:rPr lang="en-GB" sz="4800" dirty="0" smtClean="0">
                <a:solidFill>
                  <a:schemeClr val="bg1"/>
                </a:solidFill>
                <a:cs typeface="Calibri Light" panose="020F0302020204030204" pitchFamily="34" charset="0"/>
              </a:rPr>
              <a:t>Energy costs</a:t>
            </a:r>
          </a:p>
          <a:p>
            <a:pPr lvl="0"/>
            <a:r>
              <a:rPr lang="en-GB" sz="4800" dirty="0" smtClean="0">
                <a:solidFill>
                  <a:schemeClr val="bg1"/>
                </a:solidFill>
                <a:cs typeface="Calibri Light" panose="020F0302020204030204" pitchFamily="34" charset="0"/>
              </a:rPr>
              <a:t>in the home:</a:t>
            </a:r>
          </a:p>
          <a:p>
            <a:pPr lvl="0"/>
            <a:r>
              <a:rPr lang="en-GB" sz="2400" dirty="0" smtClean="0">
                <a:solidFill>
                  <a:schemeClr val="bg1"/>
                </a:solidFill>
                <a:latin typeface="Calibri Light" panose="020F0302020204030204" pitchFamily="34" charset="0"/>
                <a:cs typeface="Calibri Light" panose="020F0302020204030204" pitchFamily="34" charset="0"/>
              </a:rPr>
              <a:t/>
            </a:r>
            <a:br>
              <a:rPr lang="en-GB" sz="2400" dirty="0" smtClean="0">
                <a:solidFill>
                  <a:schemeClr val="bg1"/>
                </a:solidFill>
                <a:latin typeface="Calibri Light" panose="020F0302020204030204" pitchFamily="34" charset="0"/>
                <a:cs typeface="Calibri Light" panose="020F0302020204030204" pitchFamily="34" charset="0"/>
              </a:rPr>
            </a:br>
            <a:r>
              <a:rPr lang="en-GB" sz="3000" dirty="0" smtClean="0">
                <a:solidFill>
                  <a:schemeClr val="bg1"/>
                </a:solidFill>
                <a:latin typeface="Calibri Light" panose="020F0302020204030204" pitchFamily="34" charset="0"/>
                <a:cs typeface="Calibri Light" panose="020F0302020204030204" pitchFamily="34" charset="0"/>
              </a:rPr>
              <a:t>What unit is used to measure energy</a:t>
            </a:r>
            <a:br>
              <a:rPr lang="en-GB" sz="3000" dirty="0" smtClean="0">
                <a:solidFill>
                  <a:schemeClr val="bg1"/>
                </a:solidFill>
                <a:latin typeface="Calibri Light" panose="020F0302020204030204" pitchFamily="34" charset="0"/>
                <a:cs typeface="Calibri Light" panose="020F0302020204030204" pitchFamily="34" charset="0"/>
              </a:rPr>
            </a:br>
            <a:r>
              <a:rPr lang="en-GB" sz="3000" dirty="0" smtClean="0">
                <a:solidFill>
                  <a:schemeClr val="bg1"/>
                </a:solidFill>
                <a:latin typeface="Calibri Light" panose="020F0302020204030204" pitchFamily="34" charset="0"/>
                <a:cs typeface="Calibri Light" panose="020F0302020204030204" pitchFamily="34" charset="0"/>
              </a:rPr>
              <a:t>measured in</a:t>
            </a:r>
          </a:p>
          <a:p>
            <a:pPr lvl="0"/>
            <a:r>
              <a:rPr lang="en-GB" sz="3000" dirty="0" smtClean="0">
                <a:solidFill>
                  <a:schemeClr val="bg1"/>
                </a:solidFill>
                <a:latin typeface="Calibri Light" panose="020F0302020204030204" pitchFamily="34" charset="0"/>
                <a:cs typeface="Calibri Light" panose="020F0302020204030204" pitchFamily="34" charset="0"/>
              </a:rPr>
              <a:t>the home?</a:t>
            </a:r>
            <a:endParaRPr lang="en-GB" sz="3000" dirty="0">
              <a:solidFill>
                <a:schemeClr val="bg1"/>
              </a:solidFill>
              <a:latin typeface="Calibri Light" panose="020F0302020204030204" pitchFamily="34" charset="0"/>
              <a:cs typeface="Calibri Light" panose="020F0302020204030204" pitchFamily="34" charset="0"/>
            </a:endParaRPr>
          </a:p>
        </p:txBody>
      </p:sp>
      <p:cxnSp>
        <p:nvCxnSpPr>
          <p:cNvPr id="11" name="Straight Connector 10"/>
          <p:cNvCxnSpPr/>
          <p:nvPr/>
        </p:nvCxnSpPr>
        <p:spPr>
          <a:xfrm>
            <a:off x="655108" y="2879325"/>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3833431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c26c3ef-5a2c-41bb-956e-56cb02cd1f15">5A7UCDRFNTMF-547317724-39885</_dlc_DocId>
    <_dlc_DocIdUrl xmlns="0c26c3ef-5a2c-41bb-956e-56cb02cd1f15">
      <Url>https://aheadpartnership.sharepoint.com/Files/_layouts/15/DocIdRedir.aspx?ID=5A7UCDRFNTMF-547317724-39885</Url>
      <Description>5A7UCDRFNTMF-547317724-39885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D2F922A74E8024F8229C8E376BDB8BD" ma:contentTypeVersion="9" ma:contentTypeDescription="Create a new document." ma:contentTypeScope="" ma:versionID="53e1b15b566999cbca82ea77e47a877b">
  <xsd:schema xmlns:xsd="http://www.w3.org/2001/XMLSchema" xmlns:xs="http://www.w3.org/2001/XMLSchema" xmlns:p="http://schemas.microsoft.com/office/2006/metadata/properties" xmlns:ns2="0c26c3ef-5a2c-41bb-956e-56cb02cd1f15" xmlns:ns3="5b23bf9c-4622-4c60-bcdf-b4a05b1bfa39" targetNamespace="http://schemas.microsoft.com/office/2006/metadata/properties" ma:root="true" ma:fieldsID="0d4793130226152297e76f944e1568a7" ns2:_="" ns3:_="">
    <xsd:import namespace="0c26c3ef-5a2c-41bb-956e-56cb02cd1f15"/>
    <xsd:import namespace="5b23bf9c-4622-4c60-bcdf-b4a05b1bfa3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6c3ef-5a2c-41bb-956e-56cb02cd1f1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23bf9c-4622-4c60-bcdf-b4a05b1bfa3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F97F54-C47D-45CD-97CC-F293A71DCB8B}">
  <ds:schemaRefs>
    <ds:schemaRef ds:uri="http://schemas.microsoft.com/sharepoint/events"/>
  </ds:schemaRefs>
</ds:datastoreItem>
</file>

<file path=customXml/itemProps2.xml><?xml version="1.0" encoding="utf-8"?>
<ds:datastoreItem xmlns:ds="http://schemas.openxmlformats.org/officeDocument/2006/customXml" ds:itemID="{3A9FFDCB-060F-48CE-BB06-8BDA8228E781}">
  <ds:schemaRefs>
    <ds:schemaRef ds:uri="http://schemas.microsoft.com/sharepoint/v3/contenttype/forms"/>
  </ds:schemaRefs>
</ds:datastoreItem>
</file>

<file path=customXml/itemProps3.xml><?xml version="1.0" encoding="utf-8"?>
<ds:datastoreItem xmlns:ds="http://schemas.openxmlformats.org/officeDocument/2006/customXml" ds:itemID="{488DFDCB-16E3-48F9-8886-1A340AF87578}">
  <ds:schemaRefs>
    <ds:schemaRef ds:uri="http://purl.org/dc/terms/"/>
    <ds:schemaRef ds:uri="http://schemas.openxmlformats.org/package/2006/metadata/core-properties"/>
    <ds:schemaRef ds:uri="5b23bf9c-4622-4c60-bcdf-b4a05b1bfa39"/>
    <ds:schemaRef ds:uri="http://schemas.microsoft.com/office/2006/documentManagement/types"/>
    <ds:schemaRef ds:uri="http://schemas.microsoft.com/office/infopath/2007/PartnerControls"/>
    <ds:schemaRef ds:uri="http://purl.org/dc/elements/1.1/"/>
    <ds:schemaRef ds:uri="http://schemas.microsoft.com/office/2006/metadata/properties"/>
    <ds:schemaRef ds:uri="0c26c3ef-5a2c-41bb-956e-56cb02cd1f15"/>
    <ds:schemaRef ds:uri="http://www.w3.org/XML/1998/namespace"/>
    <ds:schemaRef ds:uri="http://purl.org/dc/dcmitype/"/>
  </ds:schemaRefs>
</ds:datastoreItem>
</file>

<file path=customXml/itemProps4.xml><?xml version="1.0" encoding="utf-8"?>
<ds:datastoreItem xmlns:ds="http://schemas.openxmlformats.org/officeDocument/2006/customXml" ds:itemID="{9F64EBD0-7BF2-4876-B35C-EB2E6FDAF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6c3ef-5a2c-41bb-956e-56cb02cd1f15"/>
    <ds:schemaRef ds:uri="5b23bf9c-4622-4c60-bcdf-b4a05b1bfa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6540</TotalTime>
  <Words>692</Words>
  <Application>Microsoft Macintosh PowerPoint</Application>
  <PresentationFormat>Widescreen</PresentationFormat>
  <Paragraphs>117</Paragraphs>
  <Slides>23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Lapage PS</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NPG - Citizenship Lesson 1</dc:title>
  <dc:creator>Chris O'Reilly</dc:creator>
  <cp:lastModifiedBy>Patrick Pyka | Blumilk</cp:lastModifiedBy>
  <cp:revision>110</cp:revision>
  <dcterms:created xsi:type="dcterms:W3CDTF">2018-01-30T09:54:38Z</dcterms:created>
  <dcterms:modified xsi:type="dcterms:W3CDTF">2018-01-31T15:40:20Z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0x0101003D2F922A74E8024F8229C8E376BDB8BD</vt:lpwstr>
  </property>
  <property fmtid="{D5CDD505-2E9C-101B-9397-08002B2CF9AE}" pid="3" name="_dlc_DocIdItemGuid">
    <vt:lpwstr>c7fd01cd-e946-4b77-aba8-82d5e0e9f2ea</vt:lpwstr>
  </property>
</Properties>
</file>