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customXml/itemProps1.xml" ContentType="application/vnd.openxmlformats-officedocument.customXmlProperties+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docProps/custom.xml" ContentType="application/vnd.openxmlformats-officedocument.custom-properties+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customXml/itemProps4.xml" ContentType="application/vnd.openxmlformats-officedocument.customXmlProperties+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customXml/itemProps3.xml" ContentType="application/vnd.openxmlformats-officedocument.customXmlProperties+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customXml/itemProps2.xml" ContentType="application/vnd.openxmlformats-officedocument.customXmlProperties+xml"/>
  <Override PartName="/ppt/slides/slide22.xml" ContentType="application/vnd.openxmlformats-officedocument.presentationml.slide+xml"/>
  <Override PartName="/ppt/presentation.xml" ContentType="application/vnd.openxmlformats-officedocument.presentationml.presentation.main+xml"/>
  <Override PartName="/ppt/notesSlides/notesSlide24.xml" ContentType="application/vnd.openxmlformats-officedocument.presentationml.notesSlide+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5"/>
  </p:sldMasterIdLst>
  <p:notesMasterIdLst>
    <p:notesMasterId r:id="rId40"/>
  </p:notesMasterIdLst>
  <p:sldIdLst>
    <p:sldId id="256" r:id="rId6"/>
    <p:sldId id="283" r:id="rId7"/>
    <p:sldId id="303" r:id="rId8"/>
    <p:sldId id="314" r:id="rId9"/>
    <p:sldId id="315" r:id="rId10"/>
    <p:sldId id="316" r:id="rId11"/>
    <p:sldId id="317" r:id="rId12"/>
    <p:sldId id="304" r:id="rId13"/>
    <p:sldId id="318" r:id="rId14"/>
    <p:sldId id="319" r:id="rId15"/>
    <p:sldId id="291" r:id="rId16"/>
    <p:sldId id="321" r:id="rId17"/>
    <p:sldId id="322" r:id="rId18"/>
    <p:sldId id="323" r:id="rId19"/>
    <p:sldId id="324" r:id="rId20"/>
    <p:sldId id="325" r:id="rId21"/>
    <p:sldId id="326" r:id="rId22"/>
    <p:sldId id="327" r:id="rId23"/>
    <p:sldId id="329" r:id="rId24"/>
    <p:sldId id="328" r:id="rId25"/>
    <p:sldId id="330" r:id="rId26"/>
    <p:sldId id="341" r:id="rId27"/>
    <p:sldId id="331" r:id="rId28"/>
    <p:sldId id="332" r:id="rId29"/>
    <p:sldId id="333" r:id="rId30"/>
    <p:sldId id="334" r:id="rId31"/>
    <p:sldId id="335" r:id="rId32"/>
    <p:sldId id="336" r:id="rId33"/>
    <p:sldId id="337" r:id="rId34"/>
    <p:sldId id="338" r:id="rId35"/>
    <p:sldId id="339" r:id="rId36"/>
    <p:sldId id="263" r:id="rId37"/>
    <p:sldId id="340" r:id="rId38"/>
    <p:sldId id="28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008000"/>
    <a:srgbClr val="00FF00"/>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1703" autoAdjust="0"/>
    <p:restoredTop sz="80438" autoAdjust="0"/>
  </p:normalViewPr>
  <p:slideViewPr>
    <p:cSldViewPr snapToGrid="0">
      <p:cViewPr varScale="1">
        <p:scale>
          <a:sx n="127" d="100"/>
          <a:sy n="127" d="100"/>
        </p:scale>
        <p:origin x="-864" y="-112"/>
      </p:cViewPr>
      <p:guideLst>
        <p:guide orient="horz" pos="2160"/>
        <p:guide pos="3840"/>
      </p:guideLst>
    </p:cSldViewPr>
  </p:slideViewPr>
  <p:notesTextViewPr>
    <p:cViewPr>
      <p:scale>
        <a:sx n="70" d="100"/>
        <a:sy n="70" d="100"/>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42779-2647-4DB4-81F7-950DA65F16CC}" type="datetimeFigureOut">
              <a:rPr lang="en-GB" smtClean="0"/>
              <a:pPr/>
              <a:t>1/30/18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562FD5-9C6D-45F8-BD7D-8E56D5D12E8A}"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54085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39571509"/>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10</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20587066"/>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11</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4657852"/>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12</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497937"/>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13</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321614"/>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14</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6672312"/>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15</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8417922"/>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16</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4968240"/>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17</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2829814"/>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18</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4121389"/>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19</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1769402"/>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2</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9432000"/>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20</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7881727"/>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21</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5832927"/>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23</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929817"/>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24</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8748278"/>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25</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5386400"/>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26</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1779346"/>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27</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13593353"/>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28</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91873474"/>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29</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4266567"/>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a:t>Show a series of pictures without giving away the topic of the lesson. </a:t>
            </a:r>
          </a:p>
          <a:p>
            <a:pPr marL="0" indent="0">
              <a:buNone/>
            </a:pPr>
            <a:r>
              <a:rPr lang="en-GB" sz="1200" dirty="0"/>
              <a:t>Students to discuss what they think is happening in the pictures. </a:t>
            </a:r>
          </a:p>
          <a:p>
            <a:pPr marL="0" indent="0">
              <a:buNone/>
            </a:pPr>
            <a:endParaRPr lang="en-GB" sz="1200" dirty="0"/>
          </a:p>
          <a:p>
            <a:r>
              <a:rPr lang="en-GB" dirty="0"/>
              <a:t>What are the issues for consideration?</a:t>
            </a:r>
          </a:p>
          <a:p>
            <a:r>
              <a:rPr lang="en-GB" dirty="0"/>
              <a:t>What lies within our areas of responsibility?</a:t>
            </a:r>
          </a:p>
          <a:p>
            <a:r>
              <a:rPr lang="en-GB" dirty="0"/>
              <a:t>What are the immediate priorities? Consider the What, Why, When and How when exploring solutions.</a:t>
            </a:r>
          </a:p>
          <a:p>
            <a:r>
              <a:rPr lang="en-GB" dirty="0"/>
              <a:t>Who else do we need to work with?</a:t>
            </a:r>
          </a:p>
          <a:p>
            <a:r>
              <a:rPr lang="en-GB" dirty="0"/>
              <a:t>How do you think people feel?</a:t>
            </a:r>
          </a:p>
          <a:p>
            <a:endParaRPr lang="en-GB"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30</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26458033"/>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3</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23767363"/>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31</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8848676"/>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32</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97206004"/>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33</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2691666"/>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4</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0390871"/>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5</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86304854"/>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6</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63777138"/>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7</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0166661"/>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8</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82848960"/>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562FD5-9C6D-45F8-BD7D-8E56D5D12E8A}" type="slidenum">
              <a:rPr lang="en-GB" smtClean="0"/>
              <a:pPr/>
              <a:t>9</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16857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pPr/>
              <a:t>1/30/18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50131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pPr/>
              <a:t>1/30/18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702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pPr/>
              <a:t>1/30/18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75511003"/>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B5BEDD4-09AA-47EC-91E7-31AB81680FBA}" type="datetimeFigureOut">
              <a:rPr lang="en-GB" smtClean="0"/>
              <a:pPr/>
              <a:t>1/30/18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0131963"/>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5BEDD4-09AA-47EC-91E7-31AB81680FBA}" type="datetimeFigureOut">
              <a:rPr lang="en-GB" smtClean="0"/>
              <a:pPr/>
              <a:t>1/30/18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3957561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B5BEDD4-09AA-47EC-91E7-31AB81680FBA}" type="datetimeFigureOut">
              <a:rPr lang="en-GB" smtClean="0"/>
              <a:pPr/>
              <a:t>1/30/18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791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B5BEDD4-09AA-47EC-91E7-31AB81680FBA}" type="datetimeFigureOut">
              <a:rPr lang="en-GB" smtClean="0"/>
              <a:pPr/>
              <a:t>1/30/18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42655748"/>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B5BEDD4-09AA-47EC-91E7-31AB81680FBA}" type="datetimeFigureOut">
              <a:rPr lang="en-GB" smtClean="0"/>
              <a:pPr/>
              <a:t>1/30/18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81712419"/>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5BEDD4-09AA-47EC-91E7-31AB81680FBA}" type="datetimeFigureOut">
              <a:rPr lang="en-GB" smtClean="0"/>
              <a:pPr/>
              <a:t>1/30/18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24536440"/>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5BEDD4-09AA-47EC-91E7-31AB81680FBA}" type="datetimeFigureOut">
              <a:rPr lang="en-GB" smtClean="0"/>
              <a:pPr/>
              <a:t>1/30/18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0803330"/>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5BEDD4-09AA-47EC-91E7-31AB81680FBA}" type="datetimeFigureOut">
              <a:rPr lang="en-GB" smtClean="0"/>
              <a:pPr/>
              <a:t>1/30/18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9A7C91-B29B-47F2-8DFA-37F74A899F16}"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759924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BEDD4-09AA-47EC-91E7-31AB81680FBA}" type="datetimeFigureOut">
              <a:rPr lang="en-GB" smtClean="0"/>
              <a:pPr/>
              <a:t>1/30/18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9A7C91-B29B-47F2-8DFA-37F74A899F16}" type="slidenum">
              <a:rPr lang="en-GB" smtClean="0"/>
              <a:pPr/>
              <a:t>‹#›</a:t>
            </a:fld>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78954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0"/>
            <a:ext cx="12239997" cy="6889179"/>
          </a:xfrm>
          <a:prstGeom prst="rect">
            <a:avLst/>
          </a:prstGeom>
        </p:spPr>
      </p:pic>
      <p:sp>
        <p:nvSpPr>
          <p:cNvPr id="8" name="TextBox 7"/>
          <p:cNvSpPr txBox="1"/>
          <p:nvPr/>
        </p:nvSpPr>
        <p:spPr>
          <a:xfrm>
            <a:off x="1284964" y="2203497"/>
            <a:ext cx="8752496" cy="113877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4000" dirty="0" smtClean="0">
                <a:solidFill>
                  <a:schemeClr val="bg1"/>
                </a:solidFill>
              </a:rPr>
              <a:t>Northern Powergrid</a:t>
            </a:r>
            <a:r>
              <a:rPr lang="en-GB" sz="4000" dirty="0">
                <a:solidFill>
                  <a:schemeClr val="bg1"/>
                </a:solidFill>
              </a:rPr>
              <a:t>:</a:t>
            </a:r>
            <a:endParaRPr lang="en-GB" sz="4000" dirty="0" smtClean="0">
              <a:solidFill>
                <a:schemeClr val="bg1"/>
              </a:solidFill>
            </a:endParaRPr>
          </a:p>
          <a:p>
            <a:pPr algn="ctr"/>
            <a:r>
              <a:rPr lang="en-GB" sz="2800" dirty="0" smtClean="0">
                <a:solidFill>
                  <a:schemeClr val="bg1"/>
                </a:solidFill>
              </a:rPr>
              <a:t>Calculating the Cost of Electricity</a:t>
            </a:r>
            <a:endParaRPr lang="en-US" sz="3200" dirty="0">
              <a:solidFill>
                <a:schemeClr val="bg1"/>
              </a:solidFill>
            </a:endParaRPr>
          </a:p>
        </p:txBody>
      </p:sp>
      <p:sp>
        <p:nvSpPr>
          <p:cNvPr id="11" name="TextBox 10"/>
          <p:cNvSpPr txBox="1"/>
          <p:nvPr/>
        </p:nvSpPr>
        <p:spPr>
          <a:xfrm>
            <a:off x="2653553" y="3843301"/>
            <a:ext cx="6015318" cy="37240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GB" sz="1600" dirty="0" err="1">
                <a:solidFill>
                  <a:schemeClr val="bg1"/>
                </a:solidFill>
              </a:rPr>
              <a:t>www.northernpowergrid.com</a:t>
            </a:r>
            <a:r>
              <a:rPr lang="en-GB" sz="1600" dirty="0">
                <a:solidFill>
                  <a:schemeClr val="bg1"/>
                </a:solidFill>
              </a:rPr>
              <a:t>/education</a:t>
            </a:r>
            <a:endParaRPr lang="en-US" dirty="0">
              <a:solidFill>
                <a:schemeClr val="bg1"/>
              </a:solidFill>
            </a:endParaRPr>
          </a:p>
        </p:txBody>
      </p:sp>
      <p:cxnSp>
        <p:nvCxnSpPr>
          <p:cNvPr id="4" name="Straight Connector 3"/>
          <p:cNvCxnSpPr/>
          <p:nvPr/>
        </p:nvCxnSpPr>
        <p:spPr>
          <a:xfrm>
            <a:off x="3872753" y="3675528"/>
            <a:ext cx="3496235"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24464083"/>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65" y="1414"/>
            <a:ext cx="12239997" cy="6889179"/>
          </a:xfrm>
          <a:prstGeom prst="rect">
            <a:avLst/>
          </a:prstGeom>
        </p:spPr>
      </p:pic>
      <p:sp>
        <p:nvSpPr>
          <p:cNvPr id="6" name="TextBox 5"/>
          <p:cNvSpPr txBox="1"/>
          <p:nvPr/>
        </p:nvSpPr>
        <p:spPr>
          <a:xfrm>
            <a:off x="1054003" y="1563553"/>
            <a:ext cx="6303078" cy="646331"/>
          </a:xfrm>
          <a:prstGeom prst="rect">
            <a:avLst/>
          </a:prstGeom>
          <a:noFill/>
        </p:spPr>
        <p:txBody>
          <a:bodyPr wrap="square" rtlCol="0">
            <a:spAutoFit/>
          </a:bodyPr>
          <a:lstStyle/>
          <a:p>
            <a:pPr algn="ctr"/>
            <a:r>
              <a:rPr lang="en-GB" sz="3600" smtClean="0">
                <a:solidFill>
                  <a:schemeClr val="bg1"/>
                </a:solidFill>
              </a:rPr>
              <a:t>Divide these numbers by 1000:</a:t>
            </a:r>
            <a:endParaRPr lang="en-US" sz="1600" dirty="0">
              <a:latin typeface="+mj-lt"/>
            </a:endParaRPr>
          </a:p>
        </p:txBody>
      </p:sp>
      <p:sp>
        <p:nvSpPr>
          <p:cNvPr id="12" name="Rectangle: Rounded Corners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4F89032-E4D7-4276-A706-1E88A8ECB982}"/>
              </a:ext>
            </a:extLst>
          </p:cNvPr>
          <p:cNvSpPr/>
          <p:nvPr/>
        </p:nvSpPr>
        <p:spPr>
          <a:xfrm>
            <a:off x="1905156" y="2873146"/>
            <a:ext cx="2181962" cy="501087"/>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2.34 ÷ 1000 = 0.00234</a:t>
            </a:r>
          </a:p>
        </p:txBody>
      </p:sp>
      <p:sp>
        <p:nvSpPr>
          <p:cNvPr id="13" name="Rectangle: Rounded Corners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6AC7D46-BA15-46D1-9A3C-94B70383F9F1}"/>
              </a:ext>
            </a:extLst>
          </p:cNvPr>
          <p:cNvSpPr/>
          <p:nvPr/>
        </p:nvSpPr>
        <p:spPr>
          <a:xfrm>
            <a:off x="1905155" y="3630421"/>
            <a:ext cx="2181962" cy="501087"/>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0.4 ÷ 1000 = 0.0004 </a:t>
            </a:r>
          </a:p>
        </p:txBody>
      </p:sp>
      <p:sp>
        <p:nvSpPr>
          <p:cNvPr id="14" name="Rectangle: Rounded Corners 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A0E6F78-65FD-4F8A-A734-5BF3F9B356EC}"/>
              </a:ext>
            </a:extLst>
          </p:cNvPr>
          <p:cNvSpPr/>
          <p:nvPr/>
        </p:nvSpPr>
        <p:spPr>
          <a:xfrm>
            <a:off x="1905156" y="4387696"/>
            <a:ext cx="2181962" cy="501087"/>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87.36 ÷ 1000 = 0.08736</a:t>
            </a:r>
          </a:p>
        </p:txBody>
      </p:sp>
      <p:sp>
        <p:nvSpPr>
          <p:cNvPr id="15" name="Rectangle: Rounded Corners 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60A40DA-62C6-4D38-821A-9C7A0B0FC955}"/>
              </a:ext>
            </a:extLst>
          </p:cNvPr>
          <p:cNvSpPr/>
          <p:nvPr/>
        </p:nvSpPr>
        <p:spPr>
          <a:xfrm>
            <a:off x="4365421" y="2873146"/>
            <a:ext cx="2181962" cy="501087"/>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243.7 ÷ 1000 = 0.2437</a:t>
            </a:r>
          </a:p>
        </p:txBody>
      </p:sp>
      <p:sp>
        <p:nvSpPr>
          <p:cNvPr id="16" name="Rectangle: Rounded Corners 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B787E4A-15FF-463E-9373-06C3EBA8D76D}"/>
              </a:ext>
            </a:extLst>
          </p:cNvPr>
          <p:cNvSpPr/>
          <p:nvPr/>
        </p:nvSpPr>
        <p:spPr>
          <a:xfrm>
            <a:off x="4365421" y="3630422"/>
            <a:ext cx="2181962" cy="501087"/>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9173 ÷ 1000 = 9.173</a:t>
            </a:r>
          </a:p>
        </p:txBody>
      </p:sp>
      <p:sp>
        <p:nvSpPr>
          <p:cNvPr id="17" name="Rectangle: Rounded Corners 1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63006F4-CD45-4703-9F9F-F5A14B49EA49}"/>
              </a:ext>
            </a:extLst>
          </p:cNvPr>
          <p:cNvSpPr/>
          <p:nvPr/>
        </p:nvSpPr>
        <p:spPr>
          <a:xfrm>
            <a:off x="4365420" y="4387696"/>
            <a:ext cx="2181962" cy="501087"/>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91835 ÷ 1000 = 91.835</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2722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18" y="0"/>
            <a:ext cx="12237361" cy="6887694"/>
          </a:xfrm>
          <a:prstGeom prst="rect">
            <a:avLst/>
          </a:prstGeom>
        </p:spPr>
      </p:pic>
      <p:sp>
        <p:nvSpPr>
          <p:cNvPr id="6" name="TextBox 5"/>
          <p:cNvSpPr txBox="1"/>
          <p:nvPr/>
        </p:nvSpPr>
        <p:spPr>
          <a:xfrm>
            <a:off x="7622327" y="1692198"/>
            <a:ext cx="4118290" cy="3908762"/>
          </a:xfrm>
          <a:prstGeom prst="rect">
            <a:avLst/>
          </a:prstGeom>
          <a:noFill/>
        </p:spPr>
        <p:txBody>
          <a:bodyPr wrap="square" rtlCol="0">
            <a:spAutoFit/>
          </a:bodyPr>
          <a:lstStyle/>
          <a:p>
            <a:pPr lvl="0"/>
            <a:r>
              <a:rPr lang="en-GB" sz="3600" dirty="0">
                <a:solidFill>
                  <a:schemeClr val="bg1"/>
                </a:solidFill>
              </a:rPr>
              <a:t>Converting </a:t>
            </a:r>
            <a:r>
              <a:rPr lang="en-GB" sz="3600" dirty="0" smtClean="0">
                <a:solidFill>
                  <a:schemeClr val="bg1"/>
                </a:solidFill>
              </a:rPr>
              <a:t>from </a:t>
            </a:r>
            <a:r>
              <a:rPr lang="en-GB" sz="3600" dirty="0">
                <a:solidFill>
                  <a:schemeClr val="bg1"/>
                </a:solidFill>
              </a:rPr>
              <a:t>Watts </a:t>
            </a:r>
            <a:r>
              <a:rPr lang="en-GB" sz="3600" dirty="0" smtClean="0">
                <a:solidFill>
                  <a:schemeClr val="bg1"/>
                </a:solidFill>
              </a:rPr>
              <a:t>to kW</a:t>
            </a:r>
            <a:r>
              <a:rPr lang="en-GB" sz="3600" dirty="0" smtClean="0">
                <a:solidFill>
                  <a:schemeClr val="bg1"/>
                </a:solidFill>
                <a:cs typeface="Calibri Light" panose="020F0302020204030204" pitchFamily="34" charset="0"/>
              </a:rPr>
              <a:t>:</a:t>
            </a:r>
          </a:p>
          <a:p>
            <a:pPr lvl="0"/>
            <a:endParaRPr lang="en-GB" sz="1400" dirty="0" smtClean="0">
              <a:solidFill>
                <a:schemeClr val="bg1"/>
              </a:solidFill>
              <a:cs typeface="Calibri Light" panose="020F0302020204030204" pitchFamily="34" charset="0"/>
            </a:endParaRPr>
          </a:p>
          <a:p>
            <a:pPr lvl="0"/>
            <a:endParaRPr lang="en-GB" dirty="0" smtClean="0">
              <a:solidFill>
                <a:schemeClr val="bg1"/>
              </a:solidFill>
              <a:latin typeface="+mj-lt"/>
              <a:cs typeface="Calibri Light" panose="020F0302020204030204" pitchFamily="34" charset="0"/>
            </a:endParaRPr>
          </a:p>
          <a:p>
            <a:pPr marL="342900" lvl="0" indent="-342900">
              <a:buFont typeface="Arial" charset="0"/>
              <a:buChar char="•"/>
            </a:pPr>
            <a:r>
              <a:rPr lang="en-GB" sz="2400" dirty="0" smtClean="0">
                <a:solidFill>
                  <a:schemeClr val="bg1"/>
                </a:solidFill>
                <a:latin typeface="+mj-lt"/>
              </a:rPr>
              <a:t>A washing machine uses 1200W per hour.</a:t>
            </a:r>
            <a:br>
              <a:rPr lang="en-GB" sz="2400" dirty="0" smtClean="0">
                <a:solidFill>
                  <a:schemeClr val="bg1"/>
                </a:solidFill>
                <a:latin typeface="+mj-lt"/>
              </a:rPr>
            </a:br>
            <a:endParaRPr lang="en-GB" sz="2400" dirty="0" smtClean="0">
              <a:solidFill>
                <a:schemeClr val="bg1"/>
              </a:solidFill>
              <a:latin typeface="+mj-lt"/>
            </a:endParaRPr>
          </a:p>
          <a:p>
            <a:pPr marL="342900" lvl="0" indent="-342900">
              <a:buFont typeface="Arial" charset="0"/>
              <a:buChar char="•"/>
            </a:pPr>
            <a:r>
              <a:rPr lang="en-GB" sz="2400" dirty="0" smtClean="0">
                <a:solidFill>
                  <a:schemeClr val="bg1"/>
                </a:solidFill>
                <a:latin typeface="+mj-lt"/>
              </a:rPr>
              <a:t>If there are 1000W in 1kW, how can we work out 1200W in kW?</a:t>
            </a:r>
            <a:endParaRPr lang="en-GB" sz="2800" dirty="0">
              <a:solidFill>
                <a:schemeClr val="bg1"/>
              </a:solidFill>
              <a:latin typeface="+mj-lt"/>
              <a:cs typeface="Calibri Light" panose="020F0302020204030204" pitchFamily="34" charset="0"/>
            </a:endParaRPr>
          </a:p>
        </p:txBody>
      </p:sp>
      <p:cxnSp>
        <p:nvCxnSpPr>
          <p:cNvPr id="11" name="Straight Connector 10"/>
          <p:cNvCxnSpPr/>
          <p:nvPr/>
        </p:nvCxnSpPr>
        <p:spPr>
          <a:xfrm>
            <a:off x="7719022" y="3032887"/>
            <a:ext cx="337244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38334317"/>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18" y="0"/>
            <a:ext cx="12237361" cy="6887694"/>
          </a:xfrm>
          <a:prstGeom prst="rect">
            <a:avLst/>
          </a:prstGeom>
        </p:spPr>
      </p:pic>
      <p:sp>
        <p:nvSpPr>
          <p:cNvPr id="6" name="TextBox 5"/>
          <p:cNvSpPr txBox="1"/>
          <p:nvPr/>
        </p:nvSpPr>
        <p:spPr>
          <a:xfrm>
            <a:off x="7622327" y="1692198"/>
            <a:ext cx="4118290" cy="1792798"/>
          </a:xfrm>
          <a:prstGeom prst="rect">
            <a:avLst/>
          </a:prstGeom>
          <a:noFill/>
        </p:spPr>
        <p:txBody>
          <a:bodyPr wrap="square" rtlCol="0">
            <a:spAutoFit/>
          </a:bodyPr>
          <a:lstStyle/>
          <a:p>
            <a:pPr lvl="0"/>
            <a:r>
              <a:rPr lang="en-GB" sz="2400" dirty="0">
                <a:solidFill>
                  <a:schemeClr val="bg1"/>
                </a:solidFill>
              </a:rPr>
              <a:t>Converting </a:t>
            </a:r>
            <a:r>
              <a:rPr lang="en-GB" sz="2400" dirty="0" smtClean="0">
                <a:solidFill>
                  <a:schemeClr val="bg1"/>
                </a:solidFill>
              </a:rPr>
              <a:t>from </a:t>
            </a:r>
            <a:r>
              <a:rPr lang="en-GB" sz="2400" dirty="0">
                <a:solidFill>
                  <a:schemeClr val="bg1"/>
                </a:solidFill>
              </a:rPr>
              <a:t>Watts </a:t>
            </a:r>
            <a:r>
              <a:rPr lang="en-GB" sz="2400" dirty="0" smtClean="0">
                <a:solidFill>
                  <a:schemeClr val="bg1"/>
                </a:solidFill>
              </a:rPr>
              <a:t>to kW</a:t>
            </a:r>
            <a:r>
              <a:rPr lang="en-GB" sz="2400" dirty="0" smtClean="0">
                <a:solidFill>
                  <a:schemeClr val="bg1"/>
                </a:solidFill>
                <a:cs typeface="Calibri Light" panose="020F0302020204030204" pitchFamily="34" charset="0"/>
              </a:rPr>
              <a:t>:</a:t>
            </a:r>
          </a:p>
          <a:p>
            <a:pPr lvl="0"/>
            <a:endParaRPr lang="en-GB" sz="1050" dirty="0" smtClean="0">
              <a:solidFill>
                <a:schemeClr val="bg1"/>
              </a:solidFill>
              <a:cs typeface="Calibri Light" panose="020F0302020204030204" pitchFamily="34" charset="0"/>
            </a:endParaRPr>
          </a:p>
          <a:p>
            <a:pPr lvl="0"/>
            <a:endParaRPr lang="en-GB" sz="1200" dirty="0" smtClean="0">
              <a:solidFill>
                <a:schemeClr val="bg1"/>
              </a:solidFill>
              <a:latin typeface="+mj-lt"/>
              <a:cs typeface="Calibri Light" panose="020F0302020204030204" pitchFamily="34" charset="0"/>
            </a:endParaRPr>
          </a:p>
          <a:p>
            <a:pPr marL="342900" lvl="0" indent="-342900">
              <a:buFont typeface="Arial" charset="0"/>
              <a:buChar char="•"/>
            </a:pPr>
            <a:r>
              <a:rPr lang="en-GB" sz="1600" dirty="0" smtClean="0">
                <a:solidFill>
                  <a:schemeClr val="bg1"/>
                </a:solidFill>
                <a:latin typeface="+mj-lt"/>
              </a:rPr>
              <a:t>A washing machine uses 1200W per hour.</a:t>
            </a:r>
            <a:br>
              <a:rPr lang="en-GB" sz="1600" dirty="0" smtClean="0">
                <a:solidFill>
                  <a:schemeClr val="bg1"/>
                </a:solidFill>
                <a:latin typeface="+mj-lt"/>
              </a:rPr>
            </a:br>
            <a:endParaRPr lang="en-GB" sz="1600" dirty="0" smtClean="0">
              <a:solidFill>
                <a:schemeClr val="bg1"/>
              </a:solidFill>
              <a:latin typeface="+mj-lt"/>
            </a:endParaRPr>
          </a:p>
          <a:p>
            <a:pPr marL="342900" lvl="0" indent="-342900">
              <a:buFont typeface="Arial" charset="0"/>
              <a:buChar char="•"/>
            </a:pPr>
            <a:r>
              <a:rPr lang="en-GB" sz="1600" dirty="0" smtClean="0">
                <a:solidFill>
                  <a:schemeClr val="bg1"/>
                </a:solidFill>
                <a:latin typeface="+mj-lt"/>
              </a:rPr>
              <a:t>If there are 1000W in 1kW, how can we work out 1200W in kW?</a:t>
            </a:r>
            <a:endParaRPr lang="en-GB" dirty="0">
              <a:solidFill>
                <a:schemeClr val="bg1"/>
              </a:solidFill>
              <a:latin typeface="+mj-lt"/>
              <a:cs typeface="Calibri Light" panose="020F0302020204030204" pitchFamily="34" charset="0"/>
            </a:endParaRPr>
          </a:p>
        </p:txBody>
      </p:sp>
      <p:cxnSp>
        <p:nvCxnSpPr>
          <p:cNvPr id="11" name="Straight Connector 10"/>
          <p:cNvCxnSpPr/>
          <p:nvPr/>
        </p:nvCxnSpPr>
        <p:spPr>
          <a:xfrm>
            <a:off x="7719022" y="2230169"/>
            <a:ext cx="337244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
        <p:nvSpPr>
          <p:cNvPr id="5" name="Rectangle: Rounded Corners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326D513-EB5A-4EA3-B6D6-F6159FA9FBF2}"/>
              </a:ext>
            </a:extLst>
          </p:cNvPr>
          <p:cNvSpPr/>
          <p:nvPr/>
        </p:nvSpPr>
        <p:spPr>
          <a:xfrm>
            <a:off x="7719023" y="3744817"/>
            <a:ext cx="731351"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rPr>
              <a:t>1200</a:t>
            </a:r>
          </a:p>
        </p:txBody>
      </p:sp>
      <p:sp>
        <p:nvSpPr>
          <p:cNvPr id="7" name="Rectangle: Rounded Corners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3239D84-E4A1-42B3-8554-56F0578F9D3D}"/>
              </a:ext>
            </a:extLst>
          </p:cNvPr>
          <p:cNvSpPr/>
          <p:nvPr/>
        </p:nvSpPr>
        <p:spPr>
          <a:xfrm>
            <a:off x="9075072" y="3744817"/>
            <a:ext cx="840210"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rPr>
              <a:t>÷ 1000</a:t>
            </a:r>
            <a:endParaRPr lang="en-GB" sz="1100" dirty="0">
              <a:solidFill>
                <a:srgbClr val="C00000"/>
              </a:solidFill>
            </a:endParaRPr>
          </a:p>
        </p:txBody>
      </p:sp>
      <p:sp>
        <p:nvSpPr>
          <p:cNvPr id="9" name="Rectangle: Rounded Corners 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53BEE1E-DEFB-49E5-A213-DF5EF6903389}"/>
              </a:ext>
            </a:extLst>
          </p:cNvPr>
          <p:cNvSpPr/>
          <p:nvPr/>
        </p:nvSpPr>
        <p:spPr>
          <a:xfrm>
            <a:off x="10539979" y="3744817"/>
            <a:ext cx="840210"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rPr>
              <a:t>= 1.2</a:t>
            </a:r>
            <a:endParaRPr lang="en-GB" sz="1100" dirty="0">
              <a:solidFill>
                <a:srgbClr val="C00000"/>
              </a:solidFill>
            </a:endParaRPr>
          </a:p>
        </p:txBody>
      </p:sp>
      <p:sp>
        <p:nvSpPr>
          <p:cNvPr id="10" name="Rectangle: Rounded Corners 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1CB776D-149D-4932-AB2A-AE7B195CA8E0}"/>
              </a:ext>
            </a:extLst>
          </p:cNvPr>
          <p:cNvSpPr/>
          <p:nvPr/>
        </p:nvSpPr>
        <p:spPr>
          <a:xfrm>
            <a:off x="7719024" y="4421853"/>
            <a:ext cx="883882"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rPr>
              <a:t>1.2 kW</a:t>
            </a:r>
            <a:endParaRPr lang="en-GB" sz="1100" dirty="0">
              <a:solidFill>
                <a:srgbClr val="C00000"/>
              </a:solidFill>
            </a:endParaRPr>
          </a:p>
        </p:txBody>
      </p:sp>
      <p:sp>
        <p:nvSpPr>
          <p:cNvPr id="12" name="Rectangle: Rounded Corners 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0FF3079-0FEA-4691-BAC3-71BEBCC7C7BD}"/>
              </a:ext>
            </a:extLst>
          </p:cNvPr>
          <p:cNvSpPr/>
          <p:nvPr/>
        </p:nvSpPr>
        <p:spPr>
          <a:xfrm>
            <a:off x="7719022" y="5056958"/>
            <a:ext cx="3637439"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rPr>
              <a:t>This machine uses 1.2kW per hour</a:t>
            </a:r>
            <a:endParaRPr lang="en-GB" sz="1100" dirty="0">
              <a:solidFill>
                <a:srgbClr val="C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9704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2" grpId="0" animBg="1"/>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18" y="0"/>
            <a:ext cx="12237361" cy="6887694"/>
          </a:xfrm>
          <a:prstGeom prst="rect">
            <a:avLst/>
          </a:prstGeom>
        </p:spPr>
      </p:pic>
      <p:sp>
        <p:nvSpPr>
          <p:cNvPr id="6" name="TextBox 5"/>
          <p:cNvSpPr txBox="1"/>
          <p:nvPr/>
        </p:nvSpPr>
        <p:spPr>
          <a:xfrm>
            <a:off x="7622327" y="1692198"/>
            <a:ext cx="4118290" cy="4278094"/>
          </a:xfrm>
          <a:prstGeom prst="rect">
            <a:avLst/>
          </a:prstGeom>
          <a:noFill/>
        </p:spPr>
        <p:txBody>
          <a:bodyPr wrap="square" rtlCol="0">
            <a:spAutoFit/>
          </a:bodyPr>
          <a:lstStyle/>
          <a:p>
            <a:pPr lvl="0"/>
            <a:r>
              <a:rPr lang="en-GB" sz="3600" dirty="0">
                <a:solidFill>
                  <a:schemeClr val="bg1"/>
                </a:solidFill>
              </a:rPr>
              <a:t>Converting </a:t>
            </a:r>
            <a:r>
              <a:rPr lang="en-GB" sz="3600" dirty="0" smtClean="0">
                <a:solidFill>
                  <a:schemeClr val="bg1"/>
                </a:solidFill>
              </a:rPr>
              <a:t>from </a:t>
            </a:r>
            <a:r>
              <a:rPr lang="en-GB" sz="3600" dirty="0">
                <a:solidFill>
                  <a:schemeClr val="bg1"/>
                </a:solidFill>
              </a:rPr>
              <a:t>Watts </a:t>
            </a:r>
            <a:r>
              <a:rPr lang="en-GB" sz="3600" dirty="0" smtClean="0">
                <a:solidFill>
                  <a:schemeClr val="bg1"/>
                </a:solidFill>
              </a:rPr>
              <a:t>to kW</a:t>
            </a:r>
            <a:r>
              <a:rPr lang="en-GB" sz="3600" dirty="0" smtClean="0">
                <a:solidFill>
                  <a:schemeClr val="bg1"/>
                </a:solidFill>
                <a:cs typeface="Calibri Light" panose="020F0302020204030204" pitchFamily="34" charset="0"/>
              </a:rPr>
              <a:t>:</a:t>
            </a:r>
          </a:p>
          <a:p>
            <a:pPr lvl="0"/>
            <a:endParaRPr lang="en-GB" sz="1400" dirty="0" smtClean="0">
              <a:solidFill>
                <a:schemeClr val="bg1"/>
              </a:solidFill>
              <a:cs typeface="Calibri Light" panose="020F0302020204030204" pitchFamily="34" charset="0"/>
            </a:endParaRPr>
          </a:p>
          <a:p>
            <a:pPr lvl="0"/>
            <a:endParaRPr lang="en-GB" dirty="0" smtClean="0">
              <a:solidFill>
                <a:schemeClr val="bg1"/>
              </a:solidFill>
              <a:latin typeface="+mj-lt"/>
              <a:cs typeface="Calibri Light" panose="020F0302020204030204" pitchFamily="34" charset="0"/>
            </a:endParaRPr>
          </a:p>
          <a:p>
            <a:pPr marL="342900" lvl="0" indent="-342900">
              <a:buFont typeface="Arial" charset="0"/>
              <a:buChar char="•"/>
            </a:pPr>
            <a:r>
              <a:rPr lang="en-GB" sz="2400" dirty="0">
                <a:solidFill>
                  <a:schemeClr val="bg1"/>
                </a:solidFill>
                <a:latin typeface="+mj-lt"/>
              </a:rPr>
              <a:t>If there are 1000W in 1kW, we divide by 1000, so 1200W is the same as </a:t>
            </a:r>
            <a:r>
              <a:rPr lang="en-GB" sz="2400" dirty="0" smtClean="0">
                <a:solidFill>
                  <a:schemeClr val="bg1"/>
                </a:solidFill>
                <a:latin typeface="+mj-lt"/>
              </a:rPr>
              <a:t>1.2kW</a:t>
            </a:r>
          </a:p>
          <a:p>
            <a:pPr marL="342900" lvl="0" indent="-342900">
              <a:buFont typeface="Arial" charset="0"/>
              <a:buChar char="•"/>
            </a:pPr>
            <a:endParaRPr lang="en-GB" sz="2400" dirty="0">
              <a:solidFill>
                <a:schemeClr val="bg1"/>
              </a:solidFill>
              <a:latin typeface="+mj-lt"/>
              <a:cs typeface="Calibri Light" panose="020F0302020204030204" pitchFamily="34" charset="0"/>
            </a:endParaRPr>
          </a:p>
          <a:p>
            <a:pPr marL="342900" lvl="0" indent="-342900">
              <a:buFont typeface="Arial" charset="0"/>
              <a:buChar char="•"/>
            </a:pPr>
            <a:r>
              <a:rPr lang="en-GB" sz="2400" dirty="0">
                <a:solidFill>
                  <a:schemeClr val="bg1"/>
                </a:solidFill>
                <a:latin typeface="+mj-lt"/>
                <a:cs typeface="Calibri Light" panose="020F0302020204030204" pitchFamily="34" charset="0"/>
              </a:rPr>
              <a:t>A washing machine that uses 1200kW in and hour uses 1.2kWh of energy.</a:t>
            </a:r>
          </a:p>
        </p:txBody>
      </p:sp>
      <p:cxnSp>
        <p:nvCxnSpPr>
          <p:cNvPr id="11" name="Straight Connector 10"/>
          <p:cNvCxnSpPr/>
          <p:nvPr/>
        </p:nvCxnSpPr>
        <p:spPr>
          <a:xfrm>
            <a:off x="7719022" y="3032887"/>
            <a:ext cx="3372440"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754304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18" y="0"/>
            <a:ext cx="12237361" cy="6887694"/>
          </a:xfrm>
          <a:prstGeom prst="rect">
            <a:avLst/>
          </a:prstGeom>
        </p:spPr>
      </p:pic>
      <p:sp>
        <p:nvSpPr>
          <p:cNvPr id="6" name="TextBox 5"/>
          <p:cNvSpPr txBox="1"/>
          <p:nvPr/>
        </p:nvSpPr>
        <p:spPr>
          <a:xfrm>
            <a:off x="7622327" y="1692198"/>
            <a:ext cx="4118290" cy="1938992"/>
          </a:xfrm>
          <a:prstGeom prst="rect">
            <a:avLst/>
          </a:prstGeom>
          <a:noFill/>
        </p:spPr>
        <p:txBody>
          <a:bodyPr wrap="square" rtlCol="0">
            <a:spAutoFit/>
          </a:bodyPr>
          <a:lstStyle/>
          <a:p>
            <a:pPr lvl="0"/>
            <a:r>
              <a:rPr lang="en-GB" sz="2400" dirty="0" smtClean="0">
                <a:solidFill>
                  <a:schemeClr val="bg1"/>
                </a:solidFill>
              </a:rPr>
              <a:t>To </a:t>
            </a:r>
            <a:r>
              <a:rPr lang="en-GB" sz="2400" dirty="0">
                <a:solidFill>
                  <a:schemeClr val="bg1"/>
                </a:solidFill>
              </a:rPr>
              <a:t>work out the cost of running our washing machine for 1 hour, we need to multiply the kWh used (1.2 kWh) </a:t>
            </a:r>
            <a:r>
              <a:rPr lang="en-GB" sz="2400" dirty="0" smtClean="0">
                <a:solidFill>
                  <a:schemeClr val="bg1"/>
                </a:solidFill>
              </a:rPr>
              <a:t>by </a:t>
            </a:r>
            <a:r>
              <a:rPr lang="en-GB" sz="2400" dirty="0">
                <a:solidFill>
                  <a:schemeClr val="bg1"/>
                </a:solidFill>
              </a:rPr>
              <a:t>the cost of 1kWh (15p)</a:t>
            </a:r>
            <a:endParaRPr lang="en-GB" dirty="0">
              <a:solidFill>
                <a:schemeClr val="bg1"/>
              </a:solidFill>
              <a:latin typeface="+mj-lt"/>
              <a:cs typeface="Calibri Light" panose="020F0302020204030204" pitchFamily="34" charset="0"/>
            </a:endParaRPr>
          </a:p>
        </p:txBody>
      </p:sp>
      <p:sp>
        <p:nvSpPr>
          <p:cNvPr id="5" name="Rectangle: Rounded Corners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326D513-EB5A-4EA3-B6D6-F6159FA9FBF2}"/>
              </a:ext>
            </a:extLst>
          </p:cNvPr>
          <p:cNvSpPr/>
          <p:nvPr/>
        </p:nvSpPr>
        <p:spPr>
          <a:xfrm>
            <a:off x="7719023" y="3744817"/>
            <a:ext cx="731351"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rgbClr val="C00000"/>
                </a:solidFill>
              </a:rPr>
              <a:t>1.2</a:t>
            </a:r>
            <a:endParaRPr lang="en-GB" sz="1600" dirty="0">
              <a:solidFill>
                <a:srgbClr val="C00000"/>
              </a:solidFill>
            </a:endParaRPr>
          </a:p>
        </p:txBody>
      </p:sp>
      <p:sp>
        <p:nvSpPr>
          <p:cNvPr id="7" name="Rectangle: Rounded Corners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3239D84-E4A1-42B3-8554-56F0578F9D3D}"/>
              </a:ext>
            </a:extLst>
          </p:cNvPr>
          <p:cNvSpPr/>
          <p:nvPr/>
        </p:nvSpPr>
        <p:spPr>
          <a:xfrm>
            <a:off x="9075072" y="3744817"/>
            <a:ext cx="840210"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rgbClr val="C00000"/>
                </a:solidFill>
              </a:rPr>
              <a:t>x 15</a:t>
            </a:r>
            <a:endParaRPr lang="en-GB" sz="1100" dirty="0">
              <a:solidFill>
                <a:srgbClr val="C00000"/>
              </a:solidFill>
            </a:endParaRPr>
          </a:p>
        </p:txBody>
      </p:sp>
      <p:sp>
        <p:nvSpPr>
          <p:cNvPr id="9" name="Rectangle: Rounded Corners 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53BEE1E-DEFB-49E5-A213-DF5EF6903389}"/>
              </a:ext>
            </a:extLst>
          </p:cNvPr>
          <p:cNvSpPr/>
          <p:nvPr/>
        </p:nvSpPr>
        <p:spPr>
          <a:xfrm>
            <a:off x="10539979" y="3744817"/>
            <a:ext cx="840210"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rPr>
              <a:t>= </a:t>
            </a:r>
            <a:r>
              <a:rPr lang="en-GB" sz="1600" dirty="0" smtClean="0">
                <a:solidFill>
                  <a:srgbClr val="C00000"/>
                </a:solidFill>
              </a:rPr>
              <a:t>18</a:t>
            </a:r>
            <a:endParaRPr lang="en-GB" sz="1100" dirty="0">
              <a:solidFill>
                <a:srgbClr val="C00000"/>
              </a:solidFill>
            </a:endParaRPr>
          </a:p>
        </p:txBody>
      </p:sp>
      <p:sp>
        <p:nvSpPr>
          <p:cNvPr id="10" name="Rectangle: Rounded Corners 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1CB776D-149D-4932-AB2A-AE7B195CA8E0}"/>
              </a:ext>
            </a:extLst>
          </p:cNvPr>
          <p:cNvSpPr/>
          <p:nvPr/>
        </p:nvSpPr>
        <p:spPr>
          <a:xfrm>
            <a:off x="7719024" y="4421853"/>
            <a:ext cx="883882"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rgbClr val="C00000"/>
                </a:solidFill>
              </a:rPr>
              <a:t>18p</a:t>
            </a:r>
            <a:endParaRPr lang="en-GB" sz="1100" dirty="0">
              <a:solidFill>
                <a:srgbClr val="C00000"/>
              </a:solidFill>
            </a:endParaRPr>
          </a:p>
        </p:txBody>
      </p:sp>
      <p:sp>
        <p:nvSpPr>
          <p:cNvPr id="12" name="Rectangle: Rounded Corners 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0FF3079-0FEA-4691-BAC3-71BEBCC7C7BD}"/>
              </a:ext>
            </a:extLst>
          </p:cNvPr>
          <p:cNvSpPr/>
          <p:nvPr/>
        </p:nvSpPr>
        <p:spPr>
          <a:xfrm>
            <a:off x="7719022" y="5056958"/>
            <a:ext cx="3637439"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500" dirty="0" smtClean="0">
                <a:solidFill>
                  <a:srgbClr val="C00000"/>
                </a:solidFill>
              </a:rPr>
              <a:t>This machine costs 18p to run for an hour</a:t>
            </a:r>
            <a:endParaRPr lang="en-GB" sz="1500" dirty="0">
              <a:solidFill>
                <a:srgbClr val="C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48475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18" y="0"/>
            <a:ext cx="12237361" cy="6887694"/>
          </a:xfrm>
          <a:prstGeom prst="rect">
            <a:avLst/>
          </a:prstGeom>
        </p:spPr>
      </p:pic>
      <p:sp>
        <p:nvSpPr>
          <p:cNvPr id="6" name="TextBox 5"/>
          <p:cNvSpPr txBox="1"/>
          <p:nvPr/>
        </p:nvSpPr>
        <p:spPr>
          <a:xfrm>
            <a:off x="7622327" y="1671258"/>
            <a:ext cx="4090369" cy="1938992"/>
          </a:xfrm>
          <a:prstGeom prst="rect">
            <a:avLst/>
          </a:prstGeom>
          <a:noFill/>
        </p:spPr>
        <p:txBody>
          <a:bodyPr wrap="square" rtlCol="0">
            <a:spAutoFit/>
          </a:bodyPr>
          <a:lstStyle/>
          <a:p>
            <a:pPr lvl="0"/>
            <a:r>
              <a:rPr lang="en-GB" sz="2400" dirty="0">
                <a:solidFill>
                  <a:schemeClr val="bg1"/>
                </a:solidFill>
              </a:rPr>
              <a:t>So, if our washing machine uses 1.2kWh, and 1kWh costs 15p, how much will it cost to run this machine for 2 hours?</a:t>
            </a:r>
            <a:br>
              <a:rPr lang="en-GB" sz="2400" dirty="0">
                <a:solidFill>
                  <a:schemeClr val="bg1"/>
                </a:solidFill>
              </a:rPr>
            </a:br>
            <a:r>
              <a:rPr lang="en-GB" sz="2400" dirty="0">
                <a:solidFill>
                  <a:schemeClr val="bg1"/>
                </a:solidFill>
              </a:rPr>
              <a:t>Show your working.</a:t>
            </a:r>
            <a:endParaRPr lang="en-GB" sz="2300" dirty="0">
              <a:solidFill>
                <a:schemeClr val="bg1"/>
              </a:solidFill>
              <a:latin typeface="+mj-lt"/>
              <a:cs typeface="Calibri Light" panose="020F0302020204030204" pitchFamily="34" charset="0"/>
            </a:endParaRPr>
          </a:p>
        </p:txBody>
      </p:sp>
      <p:sp>
        <p:nvSpPr>
          <p:cNvPr id="5" name="Rectangle: Rounded Corners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326D513-EB5A-4EA3-B6D6-F6159FA9FBF2}"/>
              </a:ext>
            </a:extLst>
          </p:cNvPr>
          <p:cNvSpPr/>
          <p:nvPr/>
        </p:nvSpPr>
        <p:spPr>
          <a:xfrm>
            <a:off x="7719023" y="3744817"/>
            <a:ext cx="731351"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rgbClr val="C00000"/>
                </a:solidFill>
              </a:rPr>
              <a:t>1.2</a:t>
            </a:r>
            <a:endParaRPr lang="en-GB" sz="1600" dirty="0">
              <a:solidFill>
                <a:srgbClr val="C00000"/>
              </a:solidFill>
            </a:endParaRPr>
          </a:p>
        </p:txBody>
      </p:sp>
      <p:sp>
        <p:nvSpPr>
          <p:cNvPr id="7" name="Rectangle: Rounded Corners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3239D84-E4A1-42B3-8554-56F0578F9D3D}"/>
              </a:ext>
            </a:extLst>
          </p:cNvPr>
          <p:cNvSpPr/>
          <p:nvPr/>
        </p:nvSpPr>
        <p:spPr>
          <a:xfrm>
            <a:off x="9075072" y="3744817"/>
            <a:ext cx="840210"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rgbClr val="C00000"/>
                </a:solidFill>
              </a:rPr>
              <a:t>x 15</a:t>
            </a:r>
            <a:endParaRPr lang="en-GB" sz="1100" dirty="0">
              <a:solidFill>
                <a:srgbClr val="C00000"/>
              </a:solidFill>
            </a:endParaRPr>
          </a:p>
        </p:txBody>
      </p:sp>
      <p:sp>
        <p:nvSpPr>
          <p:cNvPr id="9" name="Rectangle: Rounded Corners 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53BEE1E-DEFB-49E5-A213-DF5EF6903389}"/>
              </a:ext>
            </a:extLst>
          </p:cNvPr>
          <p:cNvSpPr/>
          <p:nvPr/>
        </p:nvSpPr>
        <p:spPr>
          <a:xfrm>
            <a:off x="10539979" y="3744817"/>
            <a:ext cx="840210"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rPr>
              <a:t>= </a:t>
            </a:r>
            <a:r>
              <a:rPr lang="en-GB" sz="1600" dirty="0" smtClean="0">
                <a:solidFill>
                  <a:srgbClr val="C00000"/>
                </a:solidFill>
              </a:rPr>
              <a:t>18</a:t>
            </a:r>
            <a:endParaRPr lang="en-GB" sz="1100" dirty="0">
              <a:solidFill>
                <a:srgbClr val="C00000"/>
              </a:solidFill>
            </a:endParaRPr>
          </a:p>
        </p:txBody>
      </p:sp>
      <p:sp>
        <p:nvSpPr>
          <p:cNvPr id="12" name="Rectangle: Rounded Corners 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0FF3079-0FEA-4691-BAC3-71BEBCC7C7BD}"/>
              </a:ext>
            </a:extLst>
          </p:cNvPr>
          <p:cNvSpPr/>
          <p:nvPr/>
        </p:nvSpPr>
        <p:spPr>
          <a:xfrm>
            <a:off x="7719023" y="5426515"/>
            <a:ext cx="3637439"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500" dirty="0" smtClean="0">
                <a:solidFill>
                  <a:srgbClr val="C00000"/>
                </a:solidFill>
              </a:rPr>
              <a:t>This machine costs 36p to run for 2 hours</a:t>
            </a:r>
            <a:endParaRPr lang="en-GB" sz="1500" dirty="0">
              <a:solidFill>
                <a:srgbClr val="C00000"/>
              </a:solidFill>
            </a:endParaRPr>
          </a:p>
        </p:txBody>
      </p:sp>
      <p:sp>
        <p:nvSpPr>
          <p:cNvPr id="16" name="Rectangle: Rounded Corners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326D513-EB5A-4EA3-B6D6-F6159FA9FBF2}"/>
              </a:ext>
            </a:extLst>
          </p:cNvPr>
          <p:cNvSpPr/>
          <p:nvPr/>
        </p:nvSpPr>
        <p:spPr>
          <a:xfrm>
            <a:off x="7719023" y="4305383"/>
            <a:ext cx="731351"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rgbClr val="C00000"/>
                </a:solidFill>
              </a:rPr>
              <a:t>18</a:t>
            </a:r>
            <a:endParaRPr lang="en-GB" sz="1600" dirty="0">
              <a:solidFill>
                <a:srgbClr val="C00000"/>
              </a:solidFill>
            </a:endParaRPr>
          </a:p>
        </p:txBody>
      </p:sp>
      <p:sp>
        <p:nvSpPr>
          <p:cNvPr id="17" name="Rectangle: Rounded Corners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3239D84-E4A1-42B3-8554-56F0578F9D3D}"/>
              </a:ext>
            </a:extLst>
          </p:cNvPr>
          <p:cNvSpPr/>
          <p:nvPr/>
        </p:nvSpPr>
        <p:spPr>
          <a:xfrm>
            <a:off x="9075072" y="4305383"/>
            <a:ext cx="840210"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rgbClr val="C00000"/>
                </a:solidFill>
              </a:rPr>
              <a:t>x 2</a:t>
            </a:r>
            <a:endParaRPr lang="en-GB" sz="1100" dirty="0">
              <a:solidFill>
                <a:srgbClr val="C00000"/>
              </a:solidFill>
            </a:endParaRPr>
          </a:p>
        </p:txBody>
      </p:sp>
      <p:sp>
        <p:nvSpPr>
          <p:cNvPr id="18" name="Rectangle: Rounded Corners 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653BEE1E-DEFB-49E5-A213-DF5EF6903389}"/>
              </a:ext>
            </a:extLst>
          </p:cNvPr>
          <p:cNvSpPr/>
          <p:nvPr/>
        </p:nvSpPr>
        <p:spPr>
          <a:xfrm>
            <a:off x="10539979" y="4305383"/>
            <a:ext cx="840210"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rPr>
              <a:t>= </a:t>
            </a:r>
            <a:r>
              <a:rPr lang="en-GB" sz="1600" dirty="0" smtClean="0">
                <a:solidFill>
                  <a:srgbClr val="C00000"/>
                </a:solidFill>
              </a:rPr>
              <a:t>36</a:t>
            </a:r>
            <a:endParaRPr lang="en-GB" sz="1100" dirty="0">
              <a:solidFill>
                <a:srgbClr val="C00000"/>
              </a:solidFill>
            </a:endParaRPr>
          </a:p>
        </p:txBody>
      </p:sp>
      <p:sp>
        <p:nvSpPr>
          <p:cNvPr id="19" name="Rectangle: Rounded Corners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0326D513-EB5A-4EA3-B6D6-F6159FA9FBF2}"/>
              </a:ext>
            </a:extLst>
          </p:cNvPr>
          <p:cNvSpPr/>
          <p:nvPr/>
        </p:nvSpPr>
        <p:spPr>
          <a:xfrm>
            <a:off x="7719023" y="4865949"/>
            <a:ext cx="731351" cy="3752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smtClean="0">
                <a:solidFill>
                  <a:srgbClr val="C00000"/>
                </a:solidFill>
              </a:rPr>
              <a:t>36</a:t>
            </a:r>
            <a:endParaRPr lang="en-GB" sz="1600" dirty="0">
              <a:solidFill>
                <a:srgbClr val="C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1716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19" y="0"/>
            <a:ext cx="12237359" cy="6887694"/>
          </a:xfrm>
          <a:prstGeom prst="rect">
            <a:avLst/>
          </a:prstGeom>
        </p:spPr>
      </p:pic>
      <p:sp>
        <p:nvSpPr>
          <p:cNvPr id="6" name="TextBox 5"/>
          <p:cNvSpPr txBox="1"/>
          <p:nvPr/>
        </p:nvSpPr>
        <p:spPr>
          <a:xfrm>
            <a:off x="7622327" y="2522836"/>
            <a:ext cx="4118290" cy="1754326"/>
          </a:xfrm>
          <a:prstGeom prst="rect">
            <a:avLst/>
          </a:prstGeom>
          <a:noFill/>
        </p:spPr>
        <p:txBody>
          <a:bodyPr wrap="square" rtlCol="0">
            <a:spAutoFit/>
          </a:bodyPr>
          <a:lstStyle/>
          <a:p>
            <a:pPr lvl="0"/>
            <a:r>
              <a:rPr lang="en-GB" sz="3600" dirty="0">
                <a:solidFill>
                  <a:schemeClr val="bg1"/>
                </a:solidFill>
              </a:rPr>
              <a:t>A toaster uses 800w per hour.</a:t>
            </a:r>
            <a:br>
              <a:rPr lang="en-GB" sz="3600" dirty="0">
                <a:solidFill>
                  <a:schemeClr val="bg1"/>
                </a:solidFill>
              </a:rPr>
            </a:br>
            <a:r>
              <a:rPr lang="en-GB" sz="3600" dirty="0" smtClean="0">
                <a:solidFill>
                  <a:schemeClr val="bg1"/>
                </a:solidFill>
              </a:rPr>
              <a:t>This </a:t>
            </a:r>
            <a:r>
              <a:rPr lang="en-GB" sz="3600" dirty="0">
                <a:solidFill>
                  <a:schemeClr val="bg1"/>
                </a:solidFill>
              </a:rPr>
              <a:t>is ______ kwh</a:t>
            </a:r>
            <a:endParaRPr lang="en-GB" sz="2800" dirty="0">
              <a:solidFill>
                <a:schemeClr val="bg1"/>
              </a:solidFill>
              <a:latin typeface="+mj-lt"/>
              <a:cs typeface="Calibri Light" panose="020F0302020204030204" pitchFamily="34" charset="0"/>
            </a:endParaRPr>
          </a:p>
        </p:txBody>
      </p:sp>
      <p:sp>
        <p:nvSpPr>
          <p:cNvPr id="2" name="Rectangle 1"/>
          <p:cNvSpPr/>
          <p:nvPr/>
        </p:nvSpPr>
        <p:spPr>
          <a:xfrm>
            <a:off x="9253356" y="3545585"/>
            <a:ext cx="798064" cy="646331"/>
          </a:xfrm>
          <a:prstGeom prst="rect">
            <a:avLst/>
          </a:prstGeom>
        </p:spPr>
        <p:txBody>
          <a:bodyPr wrap="square">
            <a:spAutoFit/>
          </a:bodyPr>
          <a:lstStyle/>
          <a:p>
            <a:r>
              <a:rPr lang="en-GB" sz="3600" smtClean="0">
                <a:solidFill>
                  <a:schemeClr val="bg1"/>
                </a:solidFill>
              </a:rPr>
              <a:t>0.8</a:t>
            </a:r>
            <a:endParaRPr lang="en-US" sz="3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2026732"/>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19" y="0"/>
            <a:ext cx="12237359" cy="6887694"/>
          </a:xfrm>
          <a:prstGeom prst="rect">
            <a:avLst/>
          </a:prstGeom>
        </p:spPr>
      </p:pic>
      <p:sp>
        <p:nvSpPr>
          <p:cNvPr id="6" name="TextBox 5"/>
          <p:cNvSpPr txBox="1"/>
          <p:nvPr/>
        </p:nvSpPr>
        <p:spPr>
          <a:xfrm>
            <a:off x="7343121" y="3227832"/>
            <a:ext cx="4516158" cy="954107"/>
          </a:xfrm>
          <a:prstGeom prst="rect">
            <a:avLst/>
          </a:prstGeom>
          <a:noFill/>
        </p:spPr>
        <p:txBody>
          <a:bodyPr wrap="square" rtlCol="0">
            <a:spAutoFit/>
          </a:bodyPr>
          <a:lstStyle/>
          <a:p>
            <a:pPr lvl="0"/>
            <a:r>
              <a:rPr lang="en-GB" sz="2800" dirty="0">
                <a:solidFill>
                  <a:schemeClr val="bg1"/>
                </a:solidFill>
              </a:rPr>
              <a:t>Electricity costs 15p per kWh.</a:t>
            </a:r>
            <a:br>
              <a:rPr lang="en-GB" sz="2800" dirty="0">
                <a:solidFill>
                  <a:schemeClr val="bg1"/>
                </a:solidFill>
              </a:rPr>
            </a:br>
            <a:r>
              <a:rPr lang="en-GB" sz="2800" dirty="0">
                <a:solidFill>
                  <a:schemeClr val="bg1"/>
                </a:solidFill>
              </a:rPr>
              <a:t>______ kwh x 15 = ______ p</a:t>
            </a:r>
            <a:endParaRPr lang="en-GB" sz="2000" dirty="0">
              <a:solidFill>
                <a:schemeClr val="bg1"/>
              </a:solidFill>
              <a:latin typeface="+mj-lt"/>
              <a:cs typeface="Calibri Light" panose="020F0302020204030204" pitchFamily="34" charset="0"/>
            </a:endParaRPr>
          </a:p>
        </p:txBody>
      </p:sp>
      <p:sp>
        <p:nvSpPr>
          <p:cNvPr id="2" name="Rectangle 1"/>
          <p:cNvSpPr/>
          <p:nvPr/>
        </p:nvSpPr>
        <p:spPr>
          <a:xfrm>
            <a:off x="7654902" y="3601426"/>
            <a:ext cx="798064" cy="523220"/>
          </a:xfrm>
          <a:prstGeom prst="rect">
            <a:avLst/>
          </a:prstGeom>
        </p:spPr>
        <p:txBody>
          <a:bodyPr wrap="square">
            <a:spAutoFit/>
          </a:bodyPr>
          <a:lstStyle/>
          <a:p>
            <a:r>
              <a:rPr lang="en-GB" sz="2800" dirty="0" smtClean="0">
                <a:solidFill>
                  <a:schemeClr val="bg1"/>
                </a:solidFill>
              </a:rPr>
              <a:t>0.8</a:t>
            </a:r>
            <a:endParaRPr lang="en-US" sz="3600" dirty="0"/>
          </a:p>
        </p:txBody>
      </p:sp>
      <p:sp>
        <p:nvSpPr>
          <p:cNvPr id="5" name="Rectangle 4"/>
          <p:cNvSpPr/>
          <p:nvPr/>
        </p:nvSpPr>
        <p:spPr>
          <a:xfrm>
            <a:off x="10474883" y="3607782"/>
            <a:ext cx="798064" cy="523220"/>
          </a:xfrm>
          <a:prstGeom prst="rect">
            <a:avLst/>
          </a:prstGeom>
        </p:spPr>
        <p:txBody>
          <a:bodyPr wrap="square">
            <a:spAutoFit/>
          </a:bodyPr>
          <a:lstStyle/>
          <a:p>
            <a:r>
              <a:rPr lang="en-GB" sz="2800" smtClean="0">
                <a:solidFill>
                  <a:schemeClr val="bg1"/>
                </a:solidFill>
              </a:rPr>
              <a:t>12</a:t>
            </a:r>
            <a:endParaRPr lang="en-US" sz="3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23232516"/>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19" y="0"/>
            <a:ext cx="12237359" cy="6887694"/>
          </a:xfrm>
          <a:prstGeom prst="rect">
            <a:avLst/>
          </a:prstGeom>
        </p:spPr>
      </p:pic>
      <p:sp>
        <p:nvSpPr>
          <p:cNvPr id="6" name="TextBox 5"/>
          <p:cNvSpPr txBox="1"/>
          <p:nvPr/>
        </p:nvSpPr>
        <p:spPr>
          <a:xfrm>
            <a:off x="7517625" y="2131948"/>
            <a:ext cx="4516158" cy="1815882"/>
          </a:xfrm>
          <a:prstGeom prst="rect">
            <a:avLst/>
          </a:prstGeom>
          <a:noFill/>
        </p:spPr>
        <p:txBody>
          <a:bodyPr wrap="square" rtlCol="0">
            <a:spAutoFit/>
          </a:bodyPr>
          <a:lstStyle/>
          <a:p>
            <a:pPr lvl="0"/>
            <a:r>
              <a:rPr lang="en-GB" sz="2800" dirty="0">
                <a:solidFill>
                  <a:schemeClr val="bg1"/>
                </a:solidFill>
              </a:rPr>
              <a:t>This toaster</a:t>
            </a:r>
            <a:r>
              <a:rPr lang="en-GB" sz="2800" dirty="0" smtClean="0">
                <a:solidFill>
                  <a:schemeClr val="bg1"/>
                </a:solidFill>
              </a:rPr>
              <a:t> is </a:t>
            </a:r>
            <a:r>
              <a:rPr lang="en-GB" sz="2800" dirty="0">
                <a:solidFill>
                  <a:schemeClr val="bg1"/>
                </a:solidFill>
              </a:rPr>
              <a:t>used for 30 minutes per day. How much does the toaster cost to use per day?</a:t>
            </a:r>
            <a:endParaRPr lang="en-GB" sz="2000" dirty="0">
              <a:solidFill>
                <a:schemeClr val="bg1"/>
              </a:solidFill>
              <a:latin typeface="+mj-lt"/>
              <a:cs typeface="Calibri Light" panose="020F0302020204030204" pitchFamily="34" charset="0"/>
            </a:endParaRPr>
          </a:p>
        </p:txBody>
      </p:sp>
      <p:sp>
        <p:nvSpPr>
          <p:cNvPr id="2" name="Rectangle 1"/>
          <p:cNvSpPr/>
          <p:nvPr/>
        </p:nvSpPr>
        <p:spPr>
          <a:xfrm>
            <a:off x="7517625" y="4265191"/>
            <a:ext cx="3839083" cy="523220"/>
          </a:xfrm>
          <a:prstGeom prst="rect">
            <a:avLst/>
          </a:prstGeom>
        </p:spPr>
        <p:txBody>
          <a:bodyPr wrap="square">
            <a:spAutoFit/>
          </a:bodyPr>
          <a:lstStyle/>
          <a:p>
            <a:r>
              <a:rPr lang="en-GB" sz="2800" dirty="0" smtClean="0">
                <a:solidFill>
                  <a:schemeClr val="bg1"/>
                </a:solidFill>
              </a:rPr>
              <a:t>6p per </a:t>
            </a:r>
            <a:r>
              <a:rPr lang="en-GB" sz="2800" dirty="0" smtClean="0">
                <a:solidFill>
                  <a:schemeClr val="bg1"/>
                </a:solidFill>
              </a:rPr>
              <a:t>day</a:t>
            </a:r>
            <a:endParaRPr lang="en-GB" sz="28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906574"/>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299" y="0"/>
            <a:ext cx="12237359" cy="6887693"/>
          </a:xfrm>
          <a:prstGeom prst="rect">
            <a:avLst/>
          </a:prstGeom>
        </p:spPr>
      </p:pic>
      <p:sp>
        <p:nvSpPr>
          <p:cNvPr id="6" name="TextBox 5"/>
          <p:cNvSpPr txBox="1"/>
          <p:nvPr/>
        </p:nvSpPr>
        <p:spPr>
          <a:xfrm>
            <a:off x="7517625" y="2131948"/>
            <a:ext cx="4516158" cy="2677656"/>
          </a:xfrm>
          <a:prstGeom prst="rect">
            <a:avLst/>
          </a:prstGeom>
          <a:noFill/>
        </p:spPr>
        <p:txBody>
          <a:bodyPr wrap="square" rtlCol="0">
            <a:spAutoFit/>
          </a:bodyPr>
          <a:lstStyle/>
          <a:p>
            <a:pPr lvl="0"/>
            <a:r>
              <a:rPr lang="en-GB" sz="2400" dirty="0" smtClean="0">
                <a:solidFill>
                  <a:schemeClr val="bg1"/>
                </a:solidFill>
              </a:rPr>
              <a:t>“</a:t>
            </a:r>
            <a:r>
              <a:rPr lang="en-GB" sz="2400" dirty="0" smtClean="0">
                <a:solidFill>
                  <a:schemeClr val="bg1"/>
                </a:solidFill>
              </a:rPr>
              <a:t>Over </a:t>
            </a:r>
            <a:r>
              <a:rPr lang="en-GB" sz="2400" dirty="0" smtClean="0">
                <a:solidFill>
                  <a:schemeClr val="bg1"/>
                </a:solidFill>
              </a:rPr>
              <a:t>a week, I use my hairdryer for an hour in total.</a:t>
            </a:r>
            <a:br>
              <a:rPr lang="en-GB" sz="2400" dirty="0" smtClean="0">
                <a:solidFill>
                  <a:schemeClr val="bg1"/>
                </a:solidFill>
              </a:rPr>
            </a:br>
            <a:r>
              <a:rPr lang="en-GB" sz="2400" dirty="0" smtClean="0">
                <a:solidFill>
                  <a:schemeClr val="bg1"/>
                </a:solidFill>
              </a:rPr>
              <a:t>My hairdryer uses 1800 watts per hour – that’s 1.8kWh.</a:t>
            </a:r>
            <a:br>
              <a:rPr lang="en-GB" sz="2400" dirty="0" smtClean="0">
                <a:solidFill>
                  <a:schemeClr val="bg1"/>
                </a:solidFill>
              </a:rPr>
            </a:br>
            <a:r>
              <a:rPr lang="en-GB" sz="2400" dirty="0" smtClean="0">
                <a:solidFill>
                  <a:schemeClr val="bg1"/>
                </a:solidFill>
              </a:rPr>
              <a:t>I’m charged 15p per kWh.</a:t>
            </a:r>
            <a:br>
              <a:rPr lang="en-GB" sz="2400" dirty="0" smtClean="0">
                <a:solidFill>
                  <a:schemeClr val="bg1"/>
                </a:solidFill>
              </a:rPr>
            </a:br>
            <a:r>
              <a:rPr lang="en-GB" sz="2400" dirty="0" smtClean="0">
                <a:solidFill>
                  <a:schemeClr val="bg1"/>
                </a:solidFill>
              </a:rPr>
              <a:t>How much is my hairdryer costing me every week</a:t>
            </a:r>
            <a:r>
              <a:rPr lang="en-GB" sz="2400" dirty="0" smtClean="0">
                <a:solidFill>
                  <a:schemeClr val="bg1"/>
                </a:solidFill>
              </a:rPr>
              <a:t>?”</a:t>
            </a:r>
            <a:endParaRPr lang="en-GB" dirty="0">
              <a:solidFill>
                <a:schemeClr val="bg1"/>
              </a:solidFill>
              <a:latin typeface="+mj-lt"/>
              <a:cs typeface="Calibri Light" panose="020F0302020204030204" pitchFamily="34" charset="0"/>
            </a:endParaRPr>
          </a:p>
        </p:txBody>
      </p:sp>
      <p:sp>
        <p:nvSpPr>
          <p:cNvPr id="2" name="Rectangle 1"/>
          <p:cNvSpPr/>
          <p:nvPr/>
        </p:nvSpPr>
        <p:spPr>
          <a:xfrm>
            <a:off x="7517625" y="5033247"/>
            <a:ext cx="3839083" cy="461665"/>
          </a:xfrm>
          <a:prstGeom prst="rect">
            <a:avLst/>
          </a:prstGeom>
        </p:spPr>
        <p:txBody>
          <a:bodyPr wrap="square">
            <a:spAutoFit/>
          </a:bodyPr>
          <a:lstStyle/>
          <a:p>
            <a:r>
              <a:rPr lang="en-GB" sz="2400" dirty="0" smtClean="0">
                <a:solidFill>
                  <a:schemeClr val="bg1"/>
                </a:solidFill>
              </a:rPr>
              <a:t>27p per</a:t>
            </a:r>
            <a:r>
              <a:rPr lang="en-GB" sz="2400" dirty="0" smtClean="0">
                <a:solidFill>
                  <a:schemeClr val="bg1"/>
                </a:solidFill>
              </a:rPr>
              <a:t> week</a:t>
            </a:r>
            <a:endParaRPr lang="en-GB" sz="24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425429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66" y="1414"/>
            <a:ext cx="12240000" cy="6889180"/>
          </a:xfrm>
          <a:prstGeom prst="rect">
            <a:avLst/>
          </a:prstGeom>
        </p:spPr>
      </p:pic>
      <p:sp>
        <p:nvSpPr>
          <p:cNvPr id="7" name="TextBox 6"/>
          <p:cNvSpPr txBox="1"/>
          <p:nvPr/>
        </p:nvSpPr>
        <p:spPr>
          <a:xfrm>
            <a:off x="851579" y="1298499"/>
            <a:ext cx="3720422" cy="4893647"/>
          </a:xfrm>
          <a:prstGeom prst="rect">
            <a:avLst/>
          </a:prstGeom>
          <a:noFill/>
        </p:spPr>
        <p:txBody>
          <a:bodyPr wrap="square" rtlCol="0">
            <a:spAutoFit/>
          </a:bodyPr>
          <a:lstStyle/>
          <a:p>
            <a:pPr marL="285750" indent="-285750">
              <a:buFont typeface="Arial" charset="0"/>
              <a:buChar char="•"/>
            </a:pPr>
            <a:r>
              <a:rPr lang="en-GB" sz="2600" dirty="0">
                <a:solidFill>
                  <a:schemeClr val="bg1"/>
                </a:solidFill>
              </a:rPr>
              <a:t>How much do you think your parents/carers pay for your electricity and gas every year</a:t>
            </a:r>
            <a:r>
              <a:rPr lang="en-GB" sz="2600" dirty="0" smtClean="0">
                <a:solidFill>
                  <a:schemeClr val="bg1"/>
                </a:solidFill>
              </a:rPr>
              <a:t>?</a:t>
            </a:r>
          </a:p>
          <a:p>
            <a:pPr marL="285750" indent="-285750">
              <a:buFont typeface="Arial" charset="0"/>
              <a:buChar char="•"/>
            </a:pPr>
            <a:endParaRPr lang="en-GB" sz="2600" dirty="0">
              <a:solidFill>
                <a:schemeClr val="bg1"/>
              </a:solidFill>
            </a:endParaRPr>
          </a:p>
          <a:p>
            <a:pPr marL="285750" indent="-285750">
              <a:buFont typeface="Arial" charset="0"/>
              <a:buChar char="•"/>
            </a:pPr>
            <a:r>
              <a:rPr lang="en-GB" sz="2600" dirty="0">
                <a:solidFill>
                  <a:schemeClr val="bg1"/>
                </a:solidFill>
              </a:rPr>
              <a:t>The average cost in 2016 was £1,123</a:t>
            </a:r>
            <a:r>
              <a:rPr lang="en-GB" sz="2600" dirty="0" smtClean="0">
                <a:solidFill>
                  <a:schemeClr val="bg1"/>
                </a:solidFill>
              </a:rPr>
              <a:t>.</a:t>
            </a:r>
          </a:p>
          <a:p>
            <a:pPr marL="285750" indent="-285750">
              <a:buFont typeface="Arial" charset="0"/>
              <a:buChar char="•"/>
            </a:pPr>
            <a:endParaRPr lang="en-GB" sz="2600" dirty="0">
              <a:solidFill>
                <a:schemeClr val="bg1"/>
              </a:solidFill>
            </a:endParaRPr>
          </a:p>
          <a:p>
            <a:pPr marL="285750" indent="-285750">
              <a:buFont typeface="Arial" charset="0"/>
              <a:buChar char="•"/>
            </a:pPr>
            <a:r>
              <a:rPr lang="en-GB" sz="2600" dirty="0">
                <a:solidFill>
                  <a:schemeClr val="bg1"/>
                </a:solidFill>
              </a:rPr>
              <a:t>What goes into this cost</a:t>
            </a:r>
            <a:r>
              <a:rPr lang="en-GB" sz="2600" dirty="0" smtClean="0">
                <a:solidFill>
                  <a:schemeClr val="bg1"/>
                </a:solidFill>
              </a:rPr>
              <a:t>? How </a:t>
            </a:r>
            <a:r>
              <a:rPr lang="en-GB" sz="2600" dirty="0">
                <a:solidFill>
                  <a:schemeClr val="bg1"/>
                </a:solidFill>
              </a:rPr>
              <a:t>do energy suppliers decide what to charge?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99035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19" y="0"/>
            <a:ext cx="12237359" cy="6887693"/>
          </a:xfrm>
          <a:prstGeom prst="rect">
            <a:avLst/>
          </a:prstGeom>
        </p:spPr>
      </p:pic>
      <p:sp>
        <p:nvSpPr>
          <p:cNvPr id="5" name="TextBox 4"/>
          <p:cNvSpPr txBox="1"/>
          <p:nvPr/>
        </p:nvSpPr>
        <p:spPr>
          <a:xfrm>
            <a:off x="7517625" y="2131948"/>
            <a:ext cx="4516158" cy="2062103"/>
          </a:xfrm>
          <a:prstGeom prst="rect">
            <a:avLst/>
          </a:prstGeom>
          <a:noFill/>
        </p:spPr>
        <p:txBody>
          <a:bodyPr wrap="square" rtlCol="0">
            <a:spAutoFit/>
          </a:bodyPr>
          <a:lstStyle/>
          <a:p>
            <a:pPr lvl="0"/>
            <a:r>
              <a:rPr lang="en-GB" sz="3200" dirty="0">
                <a:solidFill>
                  <a:schemeClr val="bg1"/>
                </a:solidFill>
              </a:rPr>
              <a:t>Extension:</a:t>
            </a:r>
            <a:r>
              <a:rPr lang="en-GB" sz="2400" dirty="0" smtClean="0">
                <a:solidFill>
                  <a:schemeClr val="bg1"/>
                </a:solidFill>
              </a:rPr>
              <a:t/>
            </a:r>
            <a:br>
              <a:rPr lang="en-GB" sz="2400" dirty="0" smtClean="0">
                <a:solidFill>
                  <a:schemeClr val="bg1"/>
                </a:solidFill>
              </a:rPr>
            </a:br>
            <a:r>
              <a:rPr lang="en-GB" sz="2400" dirty="0" smtClean="0">
                <a:solidFill>
                  <a:schemeClr val="bg1"/>
                </a:solidFill>
              </a:rPr>
              <a:t>“I </a:t>
            </a:r>
            <a:r>
              <a:rPr lang="en-GB" sz="2400" dirty="0">
                <a:solidFill>
                  <a:schemeClr val="bg1"/>
                </a:solidFill>
              </a:rPr>
              <a:t>always use my hairdryer for the same length of time, 7 nights a week. How much is my hairdryer costing me per night</a:t>
            </a:r>
            <a:r>
              <a:rPr lang="en-GB" sz="2400" dirty="0" smtClean="0">
                <a:solidFill>
                  <a:schemeClr val="bg1"/>
                </a:solidFill>
              </a:rPr>
              <a:t>?”</a:t>
            </a:r>
            <a:endParaRPr lang="en-GB" dirty="0">
              <a:solidFill>
                <a:schemeClr val="bg1"/>
              </a:solidFill>
              <a:latin typeface="+mj-lt"/>
              <a:cs typeface="Calibri Light" panose="020F0302020204030204" pitchFamily="34" charset="0"/>
            </a:endParaRPr>
          </a:p>
        </p:txBody>
      </p:sp>
      <p:sp>
        <p:nvSpPr>
          <p:cNvPr id="7" name="Rectangle 6"/>
          <p:cNvSpPr/>
          <p:nvPr/>
        </p:nvSpPr>
        <p:spPr>
          <a:xfrm>
            <a:off x="7517625" y="4558596"/>
            <a:ext cx="3839083" cy="461665"/>
          </a:xfrm>
          <a:prstGeom prst="rect">
            <a:avLst/>
          </a:prstGeom>
        </p:spPr>
        <p:txBody>
          <a:bodyPr wrap="square">
            <a:spAutoFit/>
          </a:bodyPr>
          <a:lstStyle/>
          <a:p>
            <a:r>
              <a:rPr lang="en-GB" sz="2400" dirty="0">
                <a:solidFill>
                  <a:schemeClr val="bg1"/>
                </a:solidFill>
              </a:rPr>
              <a:t>4p per night (rounded up)</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2273723"/>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20" y="0"/>
            <a:ext cx="12237357" cy="6887693"/>
          </a:xfrm>
          <a:prstGeom prst="rect">
            <a:avLst/>
          </a:prstGeom>
        </p:spPr>
      </p:pic>
      <p:sp>
        <p:nvSpPr>
          <p:cNvPr id="5" name="TextBox 4"/>
          <p:cNvSpPr txBox="1"/>
          <p:nvPr/>
        </p:nvSpPr>
        <p:spPr>
          <a:xfrm>
            <a:off x="7678168" y="2397948"/>
            <a:ext cx="4257893" cy="2062103"/>
          </a:xfrm>
          <a:prstGeom prst="rect">
            <a:avLst/>
          </a:prstGeom>
          <a:noFill/>
        </p:spPr>
        <p:txBody>
          <a:bodyPr wrap="square" rtlCol="0">
            <a:spAutoFit/>
          </a:bodyPr>
          <a:lstStyle/>
          <a:p>
            <a:pPr lvl="0"/>
            <a:r>
              <a:rPr lang="en-GB" sz="3200" dirty="0" smtClean="0">
                <a:solidFill>
                  <a:schemeClr val="bg1"/>
                </a:solidFill>
              </a:rPr>
              <a:t>Let’s </a:t>
            </a:r>
            <a:r>
              <a:rPr lang="en-GB" sz="3200" dirty="0">
                <a:solidFill>
                  <a:schemeClr val="bg1"/>
                </a:solidFill>
              </a:rPr>
              <a:t>work out how much a fresh cup of coffee costs to make! Try the challenge!</a:t>
            </a:r>
            <a:endParaRPr lang="en-GB" dirty="0">
              <a:solidFill>
                <a:schemeClr val="bg1"/>
              </a:solidFill>
              <a:latin typeface="+mj-lt"/>
              <a:cs typeface="Calibri Light" panose="020F030202020403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6265944"/>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20" y="0"/>
            <a:ext cx="12237357" cy="6887693"/>
          </a:xfrm>
          <a:prstGeom prst="rect">
            <a:avLst/>
          </a:prstGeom>
        </p:spPr>
      </p:pic>
      <p:sp>
        <p:nvSpPr>
          <p:cNvPr id="6" name="TextBox 5"/>
          <p:cNvSpPr txBox="1"/>
          <p:nvPr/>
        </p:nvSpPr>
        <p:spPr>
          <a:xfrm>
            <a:off x="7678168" y="2397948"/>
            <a:ext cx="4257893" cy="2062103"/>
          </a:xfrm>
          <a:prstGeom prst="rect">
            <a:avLst/>
          </a:prstGeom>
          <a:noFill/>
        </p:spPr>
        <p:txBody>
          <a:bodyPr wrap="square" rtlCol="0">
            <a:spAutoFit/>
          </a:bodyPr>
          <a:lstStyle/>
          <a:p>
            <a:pPr lvl="0"/>
            <a:r>
              <a:rPr lang="en-GB" sz="3200" dirty="0" smtClean="0">
                <a:solidFill>
                  <a:schemeClr val="bg1"/>
                </a:solidFill>
              </a:rPr>
              <a:t>“A coffee machine</a:t>
            </a:r>
            <a:br>
              <a:rPr lang="en-GB" sz="3200" dirty="0" smtClean="0">
                <a:solidFill>
                  <a:schemeClr val="bg1"/>
                </a:solidFill>
              </a:rPr>
            </a:br>
            <a:r>
              <a:rPr lang="en-GB" sz="3200" dirty="0" smtClean="0">
                <a:solidFill>
                  <a:schemeClr val="bg1"/>
                </a:solidFill>
              </a:rPr>
              <a:t>uses 0.8kWh of energy. At 15p per kWh, this costs 12p per hour.”</a:t>
            </a:r>
            <a:endParaRPr lang="en-GB" dirty="0">
              <a:solidFill>
                <a:schemeClr val="bg1"/>
              </a:solidFill>
              <a:latin typeface="+mj-lt"/>
              <a:cs typeface="Calibri Light" panose="020F030202020403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20" y="0"/>
            <a:ext cx="12237357" cy="6887693"/>
          </a:xfrm>
          <a:prstGeom prst="rect">
            <a:avLst/>
          </a:prstGeom>
        </p:spPr>
      </p:pic>
      <p:sp>
        <p:nvSpPr>
          <p:cNvPr id="5" name="TextBox 4"/>
          <p:cNvSpPr txBox="1"/>
          <p:nvPr/>
        </p:nvSpPr>
        <p:spPr>
          <a:xfrm>
            <a:off x="7566485" y="1865753"/>
            <a:ext cx="3957747" cy="1015663"/>
          </a:xfrm>
          <a:prstGeom prst="rect">
            <a:avLst/>
          </a:prstGeom>
          <a:noFill/>
        </p:spPr>
        <p:txBody>
          <a:bodyPr wrap="square" rtlCol="0">
            <a:spAutoFit/>
          </a:bodyPr>
          <a:lstStyle/>
          <a:p>
            <a:pPr lvl="0"/>
            <a:r>
              <a:rPr lang="en-GB" sz="2000" dirty="0" smtClean="0">
                <a:solidFill>
                  <a:schemeClr val="bg1"/>
                </a:solidFill>
              </a:rPr>
              <a:t>Hang </a:t>
            </a:r>
            <a:r>
              <a:rPr lang="en-GB" sz="2000" dirty="0">
                <a:solidFill>
                  <a:schemeClr val="bg1"/>
                </a:solidFill>
              </a:rPr>
              <a:t>on! It only takes me 5 minutes to make my morning coffee.</a:t>
            </a:r>
            <a:br>
              <a:rPr lang="en-GB" sz="2000" dirty="0">
                <a:solidFill>
                  <a:schemeClr val="bg1"/>
                </a:solidFill>
              </a:rPr>
            </a:br>
            <a:r>
              <a:rPr lang="en-GB" sz="2000" dirty="0">
                <a:solidFill>
                  <a:schemeClr val="bg1"/>
                </a:solidFill>
              </a:rPr>
              <a:t>How much does this cost?</a:t>
            </a:r>
            <a:endParaRPr lang="en-GB" sz="1200" dirty="0">
              <a:solidFill>
                <a:schemeClr val="bg1"/>
              </a:solidFill>
              <a:latin typeface="+mj-lt"/>
              <a:cs typeface="Calibri Light" panose="020F0302020204030204" pitchFamily="34" charset="0"/>
            </a:endParaRPr>
          </a:p>
        </p:txBody>
      </p:sp>
      <p:sp>
        <p:nvSpPr>
          <p:cNvPr id="6" name="Rectangle: Rounded Corners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353B3425-8768-465B-8BC8-84E50F7255D7}"/>
              </a:ext>
            </a:extLst>
          </p:cNvPr>
          <p:cNvSpPr/>
          <p:nvPr/>
        </p:nvSpPr>
        <p:spPr>
          <a:xfrm>
            <a:off x="7678168" y="3212393"/>
            <a:ext cx="2416629" cy="6010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rPr>
              <a:t>There are 12 lots of 5 minutes in an hour, so:</a:t>
            </a:r>
          </a:p>
        </p:txBody>
      </p:sp>
      <p:sp>
        <p:nvSpPr>
          <p:cNvPr id="7" name="Rectangle: Rounded Corners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4857B844-D1B8-4EF9-9816-E48620910FBB}"/>
              </a:ext>
            </a:extLst>
          </p:cNvPr>
          <p:cNvSpPr/>
          <p:nvPr/>
        </p:nvSpPr>
        <p:spPr>
          <a:xfrm>
            <a:off x="7678168" y="4054403"/>
            <a:ext cx="1436915" cy="6010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C00000"/>
                </a:solidFill>
              </a:rPr>
              <a:t>12 ÷ 12  </a:t>
            </a:r>
          </a:p>
        </p:txBody>
      </p:sp>
      <p:sp>
        <p:nvSpPr>
          <p:cNvPr id="9" name="Rectangle: Rounded Corners 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AD2C92B-DEA6-49FA-961C-6264B2DD05D8}"/>
              </a:ext>
            </a:extLst>
          </p:cNvPr>
          <p:cNvSpPr/>
          <p:nvPr/>
        </p:nvSpPr>
        <p:spPr>
          <a:xfrm>
            <a:off x="9385670" y="4054402"/>
            <a:ext cx="709127" cy="6010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C00000"/>
                </a:solidFill>
              </a:rPr>
              <a:t>= 1  </a:t>
            </a:r>
          </a:p>
        </p:txBody>
      </p:sp>
      <p:sp>
        <p:nvSpPr>
          <p:cNvPr id="10" name="Rectangle: Rounded Corners 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263A6ABC-D3AB-4B08-A828-DAC1179CD92D}"/>
              </a:ext>
            </a:extLst>
          </p:cNvPr>
          <p:cNvSpPr/>
          <p:nvPr/>
        </p:nvSpPr>
        <p:spPr>
          <a:xfrm>
            <a:off x="7678168" y="4896411"/>
            <a:ext cx="3061936" cy="6010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C00000"/>
                </a:solidFill>
              </a:rPr>
              <a:t>It costs me just 1p to make a fresh cup of coffee in the morning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867010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20" y="0"/>
            <a:ext cx="12237357" cy="6887693"/>
          </a:xfrm>
          <a:prstGeom prst="rect">
            <a:avLst/>
          </a:prstGeom>
        </p:spPr>
      </p:pic>
      <p:sp>
        <p:nvSpPr>
          <p:cNvPr id="11" name="TextBox 10"/>
          <p:cNvSpPr txBox="1"/>
          <p:nvPr/>
        </p:nvSpPr>
        <p:spPr>
          <a:xfrm>
            <a:off x="7517625" y="2131948"/>
            <a:ext cx="4209031" cy="1692771"/>
          </a:xfrm>
          <a:prstGeom prst="rect">
            <a:avLst/>
          </a:prstGeom>
          <a:noFill/>
        </p:spPr>
        <p:txBody>
          <a:bodyPr wrap="square" rtlCol="0">
            <a:spAutoFit/>
          </a:bodyPr>
          <a:lstStyle/>
          <a:p>
            <a:pPr lvl="0"/>
            <a:r>
              <a:rPr lang="en-GB" sz="3200" dirty="0">
                <a:solidFill>
                  <a:schemeClr val="bg1"/>
                </a:solidFill>
              </a:rPr>
              <a:t>Extension:</a:t>
            </a:r>
            <a:r>
              <a:rPr lang="en-GB" sz="2400" dirty="0">
                <a:solidFill>
                  <a:schemeClr val="bg1"/>
                </a:solidFill>
              </a:rPr>
              <a:t/>
            </a:r>
            <a:br>
              <a:rPr lang="en-GB" sz="2400" dirty="0">
                <a:solidFill>
                  <a:schemeClr val="bg1"/>
                </a:solidFill>
              </a:rPr>
            </a:br>
            <a:r>
              <a:rPr lang="en-GB" sz="2400" dirty="0">
                <a:solidFill>
                  <a:schemeClr val="bg1"/>
                </a:solidFill>
                <a:latin typeface="+mj-lt"/>
              </a:rPr>
              <a:t>How much will it cost me to make a fresh cup of </a:t>
            </a:r>
            <a:r>
              <a:rPr lang="en-GB" sz="2400" dirty="0" smtClean="0">
                <a:solidFill>
                  <a:schemeClr val="bg1"/>
                </a:solidFill>
                <a:latin typeface="+mj-lt"/>
              </a:rPr>
              <a:t>coffee</a:t>
            </a:r>
            <a:br>
              <a:rPr lang="en-GB" sz="2400" dirty="0" smtClean="0">
                <a:solidFill>
                  <a:schemeClr val="bg1"/>
                </a:solidFill>
                <a:latin typeface="+mj-lt"/>
              </a:rPr>
            </a:br>
            <a:r>
              <a:rPr lang="en-GB" sz="2400" dirty="0" smtClean="0">
                <a:solidFill>
                  <a:schemeClr val="bg1"/>
                </a:solidFill>
                <a:latin typeface="+mj-lt"/>
              </a:rPr>
              <a:t>every </a:t>
            </a:r>
            <a:r>
              <a:rPr lang="en-GB" sz="2400" dirty="0">
                <a:solidFill>
                  <a:schemeClr val="bg1"/>
                </a:solidFill>
                <a:latin typeface="+mj-lt"/>
              </a:rPr>
              <a:t>morning for a week?</a:t>
            </a:r>
            <a:endParaRPr lang="en-GB" dirty="0">
              <a:solidFill>
                <a:schemeClr val="bg1"/>
              </a:solidFill>
              <a:latin typeface="+mj-lt"/>
              <a:cs typeface="Calibri Light" panose="020F0302020204030204" pitchFamily="34" charset="0"/>
            </a:endParaRPr>
          </a:p>
        </p:txBody>
      </p:sp>
      <p:sp>
        <p:nvSpPr>
          <p:cNvPr id="12" name="Rectangle 11"/>
          <p:cNvSpPr/>
          <p:nvPr/>
        </p:nvSpPr>
        <p:spPr>
          <a:xfrm>
            <a:off x="7517625" y="4104886"/>
            <a:ext cx="3839083" cy="461665"/>
          </a:xfrm>
          <a:prstGeom prst="rect">
            <a:avLst/>
          </a:prstGeom>
        </p:spPr>
        <p:txBody>
          <a:bodyPr wrap="square">
            <a:spAutoFit/>
          </a:bodyPr>
          <a:lstStyle/>
          <a:p>
            <a:r>
              <a:rPr lang="en-GB" sz="2400" smtClean="0">
                <a:solidFill>
                  <a:schemeClr val="bg1"/>
                </a:solidFill>
              </a:rPr>
              <a:t>7p</a:t>
            </a:r>
            <a:endParaRPr lang="en-GB" sz="24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8753909"/>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20" y="0"/>
            <a:ext cx="12237357" cy="6887692"/>
          </a:xfrm>
          <a:prstGeom prst="rect">
            <a:avLst/>
          </a:prstGeom>
        </p:spPr>
      </p:pic>
      <p:sp>
        <p:nvSpPr>
          <p:cNvPr id="2" name="Rectangle 1"/>
          <p:cNvSpPr/>
          <p:nvPr/>
        </p:nvSpPr>
        <p:spPr>
          <a:xfrm>
            <a:off x="7291933" y="2970031"/>
            <a:ext cx="2578004" cy="1692771"/>
          </a:xfrm>
          <a:prstGeom prst="rect">
            <a:avLst/>
          </a:prstGeom>
        </p:spPr>
        <p:txBody>
          <a:bodyPr wrap="square">
            <a:spAutoFit/>
          </a:bodyPr>
          <a:lstStyle/>
          <a:p>
            <a:pPr algn="ctr"/>
            <a:r>
              <a:rPr lang="en-GB" sz="3200" dirty="0">
                <a:solidFill>
                  <a:srgbClr val="C00000"/>
                </a:solidFill>
              </a:rPr>
              <a:t>Task:</a:t>
            </a:r>
            <a:r>
              <a:rPr lang="en-GB" dirty="0">
                <a:solidFill>
                  <a:srgbClr val="C00000"/>
                </a:solidFill>
              </a:rPr>
              <a:t/>
            </a:r>
            <a:br>
              <a:rPr lang="en-GB" dirty="0">
                <a:solidFill>
                  <a:srgbClr val="C00000"/>
                </a:solidFill>
              </a:rPr>
            </a:br>
            <a:r>
              <a:rPr lang="en-GB" dirty="0"/>
              <a:t>You’ll be given a table like this one. First, you’ll need to convert watts per hour into kWh.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3025050"/>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66" y="1414"/>
            <a:ext cx="12240000" cy="6889180"/>
          </a:xfrm>
          <a:prstGeom prst="rect">
            <a:avLst/>
          </a:prstGeom>
        </p:spPr>
      </p:pic>
      <p:sp>
        <p:nvSpPr>
          <p:cNvPr id="7" name="TextBox 6"/>
          <p:cNvSpPr txBox="1"/>
          <p:nvPr/>
        </p:nvSpPr>
        <p:spPr>
          <a:xfrm>
            <a:off x="851578" y="845394"/>
            <a:ext cx="6568323" cy="769441"/>
          </a:xfrm>
          <a:prstGeom prst="rect">
            <a:avLst/>
          </a:prstGeom>
          <a:noFill/>
        </p:spPr>
        <p:txBody>
          <a:bodyPr wrap="square" rtlCol="0">
            <a:spAutoFit/>
          </a:bodyPr>
          <a:lstStyle/>
          <a:p>
            <a:r>
              <a:rPr lang="en-GB" sz="4400" dirty="0" smtClean="0">
                <a:solidFill>
                  <a:schemeClr val="bg1"/>
                </a:solidFill>
              </a:rPr>
              <a:t>Task</a:t>
            </a:r>
            <a:endParaRPr lang="en-GB" sz="4000" dirty="0">
              <a:solidFill>
                <a:schemeClr val="bg1"/>
              </a:solidFill>
            </a:endParaRPr>
          </a:p>
        </p:txBody>
      </p:sp>
      <p:sp>
        <p:nvSpPr>
          <p:cNvPr id="4" name="Content Placeholder 2"/>
          <p:cNvSpPr>
            <a:spLocks noGrp="1"/>
          </p:cNvSpPr>
          <p:nvPr>
            <p:ph sz="half" idx="1"/>
          </p:nvPr>
        </p:nvSpPr>
        <p:spPr>
          <a:xfrm>
            <a:off x="838200" y="1863700"/>
            <a:ext cx="4082808" cy="4613882"/>
          </a:xfrm>
        </p:spPr>
        <p:txBody>
          <a:bodyPr>
            <a:noAutofit/>
          </a:bodyPr>
          <a:lstStyle/>
          <a:p>
            <a:pPr marL="342900" indent="-342900">
              <a:lnSpc>
                <a:spcPct val="100000"/>
              </a:lnSpc>
              <a:buFont typeface="+mj-lt"/>
              <a:buAutoNum type="arabicPeriod"/>
            </a:pPr>
            <a:r>
              <a:rPr lang="en-GB" sz="1800" dirty="0">
                <a:solidFill>
                  <a:schemeClr val="bg1"/>
                </a:solidFill>
                <a:latin typeface="+mj-lt"/>
              </a:rPr>
              <a:t>Using your table of items found around the house, you are going to choose your top 7 “most frequently used” items and work out how much it costs to use them in a single day. </a:t>
            </a:r>
            <a:endParaRPr lang="en-GB" sz="1800" dirty="0" smtClean="0">
              <a:solidFill>
                <a:schemeClr val="bg1"/>
              </a:solidFill>
              <a:latin typeface="+mj-lt"/>
            </a:endParaRPr>
          </a:p>
          <a:p>
            <a:pPr marL="342900" indent="-342900">
              <a:lnSpc>
                <a:spcPct val="100000"/>
              </a:lnSpc>
              <a:buFont typeface="+mj-lt"/>
              <a:buAutoNum type="arabicPeriod"/>
            </a:pPr>
            <a:r>
              <a:rPr lang="en-GB" sz="1800" dirty="0">
                <a:solidFill>
                  <a:schemeClr val="bg1"/>
                </a:solidFill>
                <a:latin typeface="+mj-lt"/>
              </a:rPr>
              <a:t>If there’s something missing from the list, you may be able to research the item and the amount of kWh it uses</a:t>
            </a:r>
            <a:r>
              <a:rPr lang="en-GB" sz="1800" dirty="0" smtClean="0">
                <a:solidFill>
                  <a:schemeClr val="bg1"/>
                </a:solidFill>
                <a:latin typeface="+mj-lt"/>
              </a:rPr>
              <a:t>.</a:t>
            </a:r>
          </a:p>
          <a:p>
            <a:pPr marL="342900" indent="-342900">
              <a:lnSpc>
                <a:spcPct val="100000"/>
              </a:lnSpc>
              <a:buFont typeface="+mj-lt"/>
              <a:buAutoNum type="arabicPeriod"/>
            </a:pPr>
            <a:r>
              <a:rPr lang="en-GB" sz="1800" dirty="0">
                <a:solidFill>
                  <a:schemeClr val="bg1"/>
                </a:solidFill>
                <a:latin typeface="+mj-lt"/>
              </a:rPr>
              <a:t>You’ll need to think about the items you have chosen and the length of time you use each one for, then you can calculate how much each item costs to use/ run. </a:t>
            </a:r>
            <a:endParaRPr lang="en-GB" sz="1800" dirty="0" smtClean="0">
              <a:solidFill>
                <a:schemeClr val="bg1"/>
              </a:solidFill>
              <a:latin typeface="+mj-lt"/>
            </a:endParaRPr>
          </a:p>
          <a:p>
            <a:pPr marL="342900" indent="-342900">
              <a:lnSpc>
                <a:spcPct val="100000"/>
              </a:lnSpc>
              <a:buFont typeface="+mj-lt"/>
              <a:buAutoNum type="arabicPeriod"/>
            </a:pPr>
            <a:r>
              <a:rPr lang="en-GB" sz="1800" dirty="0">
                <a:solidFill>
                  <a:schemeClr val="bg1"/>
                </a:solidFill>
                <a:latin typeface="+mj-lt"/>
              </a:rPr>
              <a:t>Work this out using the price of 15p per kWh as your basis. </a:t>
            </a:r>
          </a:p>
        </p:txBody>
      </p:sp>
      <p:cxnSp>
        <p:nvCxnSpPr>
          <p:cNvPr id="8" name="Straight Connector 7"/>
          <p:cNvCxnSpPr/>
          <p:nvPr/>
        </p:nvCxnSpPr>
        <p:spPr>
          <a:xfrm>
            <a:off x="934314" y="1666274"/>
            <a:ext cx="3274718"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65015070"/>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66" y="1414"/>
            <a:ext cx="12239999" cy="6889180"/>
          </a:xfrm>
          <a:prstGeom prst="rect">
            <a:avLst/>
          </a:prstGeom>
        </p:spPr>
      </p:pic>
      <p:sp>
        <p:nvSpPr>
          <p:cNvPr id="7" name="TextBox 6"/>
          <p:cNvSpPr txBox="1"/>
          <p:nvPr/>
        </p:nvSpPr>
        <p:spPr>
          <a:xfrm>
            <a:off x="2059146" y="2256866"/>
            <a:ext cx="5570162" cy="2616101"/>
          </a:xfrm>
          <a:prstGeom prst="rect">
            <a:avLst/>
          </a:prstGeom>
          <a:noFill/>
        </p:spPr>
        <p:txBody>
          <a:bodyPr wrap="square" rtlCol="0">
            <a:spAutoFit/>
          </a:bodyPr>
          <a:lstStyle/>
          <a:p>
            <a:r>
              <a:rPr lang="en-GB" sz="4400" dirty="0" smtClean="0">
                <a:solidFill>
                  <a:srgbClr val="C00000"/>
                </a:solidFill>
              </a:rPr>
              <a:t>Remember</a:t>
            </a:r>
            <a:endParaRPr lang="en-GB" sz="4400" dirty="0" smtClean="0">
              <a:solidFill>
                <a:srgbClr val="C00000"/>
              </a:solidFill>
            </a:endParaRPr>
          </a:p>
          <a:p>
            <a:r>
              <a:rPr lang="en-GB" sz="2400" dirty="0" smtClean="0"/>
              <a:t>Y</a:t>
            </a:r>
            <a:r>
              <a:rPr lang="en-GB" sz="2400" dirty="0" smtClean="0"/>
              <a:t>ou </a:t>
            </a:r>
            <a:r>
              <a:rPr lang="en-GB" sz="2400" dirty="0"/>
              <a:t>will initially be working out cost per hour of usage. So, you will need to either multiply or divide your answers depending on whether </a:t>
            </a:r>
            <a:r>
              <a:rPr lang="en-GB" sz="2400" dirty="0" smtClean="0"/>
              <a:t>use </a:t>
            </a:r>
            <a:r>
              <a:rPr lang="en-GB" sz="2400" dirty="0"/>
              <a:t>that item for more or less than an hour </a:t>
            </a:r>
            <a:r>
              <a:rPr lang="en-GB" sz="2400" dirty="0" smtClean="0"/>
              <a:t>per </a:t>
            </a:r>
            <a:r>
              <a:rPr lang="en-GB" sz="2400" dirty="0"/>
              <a:t>day.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959037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66" y="1414"/>
            <a:ext cx="12239999" cy="6889180"/>
          </a:xfrm>
          <a:prstGeom prst="rect">
            <a:avLst/>
          </a:prstGeom>
        </p:spPr>
      </p:pic>
      <p:sp>
        <p:nvSpPr>
          <p:cNvPr id="7" name="TextBox 6"/>
          <p:cNvSpPr txBox="1"/>
          <p:nvPr/>
        </p:nvSpPr>
        <p:spPr>
          <a:xfrm>
            <a:off x="2673400" y="2117262"/>
            <a:ext cx="4886106" cy="3477875"/>
          </a:xfrm>
          <a:prstGeom prst="rect">
            <a:avLst/>
          </a:prstGeom>
          <a:noFill/>
        </p:spPr>
        <p:txBody>
          <a:bodyPr wrap="square" rtlCol="0">
            <a:spAutoFit/>
          </a:bodyPr>
          <a:lstStyle/>
          <a:p>
            <a:r>
              <a:rPr lang="en-GB" sz="4000" dirty="0" smtClean="0">
                <a:solidFill>
                  <a:srgbClr val="C00000"/>
                </a:solidFill>
              </a:rPr>
              <a:t>Extension</a:t>
            </a:r>
            <a:endParaRPr lang="en-GB" sz="4400" dirty="0" smtClean="0">
              <a:solidFill>
                <a:srgbClr val="C00000"/>
              </a:solidFill>
            </a:endParaRPr>
          </a:p>
          <a:p>
            <a:r>
              <a:rPr lang="en-GB" dirty="0"/>
              <a:t>Paying for electricity </a:t>
            </a:r>
            <a:r>
              <a:rPr lang="en-GB" dirty="0" smtClean="0"/>
              <a:t>monthly, </a:t>
            </a:r>
            <a:r>
              <a:rPr lang="en-GB" dirty="0" smtClean="0"/>
              <a:t>as you use it,</a:t>
            </a:r>
            <a:r>
              <a:rPr lang="en-GB" dirty="0" smtClean="0"/>
              <a:t> </a:t>
            </a:r>
            <a:r>
              <a:rPr lang="en-GB" dirty="0"/>
              <a:t>can cost 16.42p per </a:t>
            </a:r>
            <a:r>
              <a:rPr lang="en-GB" dirty="0" smtClean="0"/>
              <a:t>kWh</a:t>
            </a:r>
          </a:p>
          <a:p>
            <a:r>
              <a:rPr lang="en-GB" dirty="0"/>
              <a:t/>
            </a:r>
            <a:br>
              <a:rPr lang="en-GB" dirty="0"/>
            </a:br>
            <a:r>
              <a:rPr lang="en-GB" dirty="0"/>
              <a:t>Paying for electricity</a:t>
            </a:r>
            <a:r>
              <a:rPr lang="en-GB" dirty="0" smtClean="0"/>
              <a:t> automatically by </a:t>
            </a:r>
            <a:r>
              <a:rPr lang="en-GB" dirty="0"/>
              <a:t>Direct Debit every month might cost 14.71p per </a:t>
            </a:r>
            <a:r>
              <a:rPr lang="en-GB" dirty="0" smtClean="0"/>
              <a:t>kWh</a:t>
            </a:r>
          </a:p>
          <a:p>
            <a:endParaRPr lang="en-GB" dirty="0"/>
          </a:p>
          <a:p>
            <a:r>
              <a:rPr lang="en-GB" dirty="0"/>
              <a:t>Using your list of the items you use most, calculate the difference in price if you were paying for these by direct debit instead of</a:t>
            </a:r>
            <a:r>
              <a:rPr lang="en-GB" dirty="0" smtClean="0"/>
              <a:t> monthly, as you use it.</a:t>
            </a:r>
            <a:endParaRPr lang="en-GB" dirty="0" smtClean="0"/>
          </a:p>
          <a:p>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30451307"/>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66" y="1414"/>
            <a:ext cx="12239999" cy="6889180"/>
          </a:xfrm>
          <a:prstGeom prst="rect">
            <a:avLst/>
          </a:prstGeom>
        </p:spPr>
      </p:pic>
      <p:sp>
        <p:nvSpPr>
          <p:cNvPr id="7" name="TextBox 6"/>
          <p:cNvSpPr txBox="1"/>
          <p:nvPr/>
        </p:nvSpPr>
        <p:spPr>
          <a:xfrm>
            <a:off x="2673400" y="2117262"/>
            <a:ext cx="4886106" cy="3662541"/>
          </a:xfrm>
          <a:prstGeom prst="rect">
            <a:avLst/>
          </a:prstGeom>
          <a:noFill/>
        </p:spPr>
        <p:txBody>
          <a:bodyPr wrap="square" rtlCol="0">
            <a:spAutoFit/>
          </a:bodyPr>
          <a:lstStyle/>
          <a:p>
            <a:r>
              <a:rPr lang="en-GB" sz="4000" dirty="0" smtClean="0">
                <a:solidFill>
                  <a:srgbClr val="C00000"/>
                </a:solidFill>
              </a:rPr>
              <a:t>Extension Hints</a:t>
            </a:r>
          </a:p>
          <a:p>
            <a:endParaRPr lang="en-GB" sz="1200" dirty="0" smtClean="0">
              <a:solidFill>
                <a:srgbClr val="C00000"/>
              </a:solidFill>
            </a:endParaRPr>
          </a:p>
          <a:p>
            <a:pPr marL="285750" indent="-285750">
              <a:buFont typeface="Arial" charset="0"/>
              <a:buChar char="•"/>
            </a:pPr>
            <a:r>
              <a:rPr lang="en-GB" sz="2000" dirty="0"/>
              <a:t>For each item, you will need to know both the kWh and the estimated length of time per month that you use it</a:t>
            </a:r>
            <a:r>
              <a:rPr lang="en-GB" sz="2000" dirty="0" smtClean="0"/>
              <a:t>.</a:t>
            </a:r>
          </a:p>
          <a:p>
            <a:pPr marL="285750" indent="-285750">
              <a:buFont typeface="Arial" charset="0"/>
              <a:buChar char="•"/>
            </a:pPr>
            <a:r>
              <a:rPr lang="en-GB" sz="2000" dirty="0"/>
              <a:t>Once you’ve calculated the cost of paying </a:t>
            </a:r>
            <a:r>
              <a:rPr lang="en-GB" sz="2000" dirty="0" smtClean="0"/>
              <a:t>monthly</a:t>
            </a:r>
            <a:r>
              <a:rPr lang="en-GB" sz="2000" dirty="0" smtClean="0"/>
              <a:t>, as you use it </a:t>
            </a:r>
            <a:r>
              <a:rPr lang="en-GB" sz="2000" b="1" dirty="0" smtClean="0"/>
              <a:t>and</a:t>
            </a:r>
            <a:r>
              <a:rPr lang="en-GB" sz="2000" dirty="0" smtClean="0"/>
              <a:t> </a:t>
            </a:r>
            <a:r>
              <a:rPr lang="en-GB" sz="2000" dirty="0"/>
              <a:t>the cost of paying</a:t>
            </a:r>
            <a:r>
              <a:rPr lang="en-GB" sz="2000" dirty="0" smtClean="0"/>
              <a:t> automatically by </a:t>
            </a:r>
            <a:r>
              <a:rPr lang="en-GB" sz="2000" dirty="0"/>
              <a:t>Direct Debit, you can then work out the difference in price by subtracting the highest total from the lowest total.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17751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66" y="1414"/>
            <a:ext cx="12239999" cy="6889179"/>
          </a:xfrm>
          <a:prstGeom prst="rect">
            <a:avLst/>
          </a:prstGeom>
        </p:spPr>
      </p:pic>
      <p:sp>
        <p:nvSpPr>
          <p:cNvPr id="6" name="TextBox 5"/>
          <p:cNvSpPr txBox="1"/>
          <p:nvPr/>
        </p:nvSpPr>
        <p:spPr>
          <a:xfrm>
            <a:off x="7671187" y="1249449"/>
            <a:ext cx="4083389" cy="1569660"/>
          </a:xfrm>
          <a:prstGeom prst="rect">
            <a:avLst/>
          </a:prstGeom>
          <a:noFill/>
        </p:spPr>
        <p:txBody>
          <a:bodyPr wrap="square" rtlCol="0">
            <a:spAutoFit/>
          </a:bodyPr>
          <a:lstStyle/>
          <a:p>
            <a:r>
              <a:rPr lang="en-GB" sz="4800" dirty="0" smtClean="0">
                <a:solidFill>
                  <a:schemeClr val="bg1"/>
                </a:solidFill>
              </a:rPr>
              <a:t>Breakdown</a:t>
            </a:r>
          </a:p>
          <a:p>
            <a:r>
              <a:rPr lang="en-GB" sz="4800" dirty="0" smtClean="0">
                <a:solidFill>
                  <a:schemeClr val="bg1"/>
                </a:solidFill>
              </a:rPr>
              <a:t>of Your Bill.</a:t>
            </a:r>
            <a:endParaRPr lang="en-US" sz="4400"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64742805"/>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06376"/>
            <a:ext cx="10515600" cy="1325563"/>
          </a:xfrm>
        </p:spPr>
        <p:txBody>
          <a:bodyPr/>
          <a:lstStyle/>
          <a:p>
            <a:r>
              <a:rPr lang="en-GB" dirty="0"/>
              <a:t> </a:t>
            </a:r>
          </a:p>
        </p:txBody>
      </p:sp>
      <p:pic>
        <p:nvPicPr>
          <p:cNvPr id="4" name="Picture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19" y="0"/>
            <a:ext cx="12237359" cy="6887693"/>
          </a:xfrm>
          <a:prstGeom prst="rect">
            <a:avLst/>
          </a:prstGeom>
        </p:spPr>
      </p:pic>
      <p:sp>
        <p:nvSpPr>
          <p:cNvPr id="3" name="Rectangle 2"/>
          <p:cNvSpPr/>
          <p:nvPr/>
        </p:nvSpPr>
        <p:spPr>
          <a:xfrm>
            <a:off x="2461508" y="1615137"/>
            <a:ext cx="7212984" cy="646331"/>
          </a:xfrm>
          <a:prstGeom prst="rect">
            <a:avLst/>
          </a:prstGeom>
        </p:spPr>
        <p:txBody>
          <a:bodyPr wrap="square">
            <a:spAutoFit/>
          </a:bodyPr>
          <a:lstStyle/>
          <a:p>
            <a:pPr algn="ctr"/>
            <a:r>
              <a:rPr lang="en-GB" b="1" dirty="0">
                <a:solidFill>
                  <a:srgbClr val="C00000"/>
                </a:solidFill>
              </a:rPr>
              <a:t>Using less energy is another way to save money. Northern </a:t>
            </a:r>
            <a:r>
              <a:rPr lang="en-GB" b="1" dirty="0" err="1">
                <a:solidFill>
                  <a:srgbClr val="C00000"/>
                </a:solidFill>
              </a:rPr>
              <a:t>Powergrid</a:t>
            </a:r>
            <a:r>
              <a:rPr lang="en-GB" b="1" dirty="0">
                <a:solidFill>
                  <a:srgbClr val="C00000"/>
                </a:solidFill>
              </a:rPr>
              <a:t> </a:t>
            </a:r>
            <a:r>
              <a:rPr lang="en-GB" b="1" dirty="0" smtClean="0">
                <a:solidFill>
                  <a:srgbClr val="C00000"/>
                </a:solidFill>
              </a:rPr>
              <a:t>gives </a:t>
            </a:r>
            <a:r>
              <a:rPr lang="en-GB" b="1" dirty="0">
                <a:solidFill>
                  <a:srgbClr val="C00000"/>
                </a:solidFill>
              </a:rPr>
              <a:t>the following advice to help people save energy at home: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7760157"/>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66" y="1414"/>
            <a:ext cx="12240000" cy="6889180"/>
          </a:xfrm>
          <a:prstGeom prst="rect">
            <a:avLst/>
          </a:prstGeom>
        </p:spPr>
      </p:pic>
      <p:sp>
        <p:nvSpPr>
          <p:cNvPr id="7" name="TextBox 6"/>
          <p:cNvSpPr txBox="1"/>
          <p:nvPr/>
        </p:nvSpPr>
        <p:spPr>
          <a:xfrm>
            <a:off x="851578" y="845394"/>
            <a:ext cx="6568323" cy="769441"/>
          </a:xfrm>
          <a:prstGeom prst="rect">
            <a:avLst/>
          </a:prstGeom>
          <a:noFill/>
        </p:spPr>
        <p:txBody>
          <a:bodyPr wrap="square" rtlCol="0">
            <a:spAutoFit/>
          </a:bodyPr>
          <a:lstStyle/>
          <a:p>
            <a:r>
              <a:rPr lang="en-GB" sz="4400" dirty="0" smtClean="0">
                <a:solidFill>
                  <a:schemeClr val="bg1"/>
                </a:solidFill>
              </a:rPr>
              <a:t>Plenary &amp; Class Discussion</a:t>
            </a:r>
          </a:p>
        </p:txBody>
      </p:sp>
      <p:sp>
        <p:nvSpPr>
          <p:cNvPr id="4" name="Content Placeholder 2"/>
          <p:cNvSpPr>
            <a:spLocks noGrp="1"/>
          </p:cNvSpPr>
          <p:nvPr>
            <p:ph sz="half" idx="1"/>
          </p:nvPr>
        </p:nvSpPr>
        <p:spPr>
          <a:xfrm>
            <a:off x="838200" y="1863700"/>
            <a:ext cx="4082808" cy="4613882"/>
          </a:xfrm>
        </p:spPr>
        <p:txBody>
          <a:bodyPr>
            <a:noAutofit/>
          </a:bodyPr>
          <a:lstStyle/>
          <a:p>
            <a:pPr marL="0" indent="0">
              <a:lnSpc>
                <a:spcPct val="100000"/>
              </a:lnSpc>
              <a:buNone/>
            </a:pPr>
            <a:r>
              <a:rPr lang="en-GB" sz="2000" dirty="0">
                <a:solidFill>
                  <a:schemeClr val="bg1"/>
                </a:solidFill>
              </a:rPr>
              <a:t>Whose “frequently used” household items use the most energy? How much have you estimated this will cost per day? </a:t>
            </a:r>
            <a:endParaRPr lang="en-GB" sz="2000" dirty="0" smtClean="0">
              <a:solidFill>
                <a:schemeClr val="bg1"/>
              </a:solidFill>
            </a:endParaRPr>
          </a:p>
          <a:p>
            <a:pPr marL="0" indent="0">
              <a:lnSpc>
                <a:spcPct val="100000"/>
              </a:lnSpc>
              <a:buNone/>
            </a:pPr>
            <a:endParaRPr lang="en-GB" sz="600" dirty="0">
              <a:solidFill>
                <a:schemeClr val="bg1"/>
              </a:solidFill>
            </a:endParaRPr>
          </a:p>
          <a:p>
            <a:pPr marL="0" indent="0">
              <a:lnSpc>
                <a:spcPct val="100000"/>
              </a:lnSpc>
              <a:buNone/>
            </a:pPr>
            <a:r>
              <a:rPr lang="en-GB" sz="2000" dirty="0">
                <a:solidFill>
                  <a:schemeClr val="bg1"/>
                </a:solidFill>
              </a:rPr>
              <a:t>Which items do you think you could use less in order to reduce the cost of your energy consumption</a:t>
            </a:r>
            <a:r>
              <a:rPr lang="en-GB" sz="2000" dirty="0" smtClean="0">
                <a:solidFill>
                  <a:schemeClr val="bg1"/>
                </a:solidFill>
              </a:rPr>
              <a:t>?</a:t>
            </a:r>
          </a:p>
          <a:p>
            <a:pPr marL="0" indent="0">
              <a:lnSpc>
                <a:spcPct val="100000"/>
              </a:lnSpc>
              <a:buNone/>
            </a:pPr>
            <a:endParaRPr lang="en-GB" sz="600" dirty="0" smtClean="0">
              <a:solidFill>
                <a:schemeClr val="bg1"/>
              </a:solidFill>
            </a:endParaRPr>
          </a:p>
          <a:p>
            <a:pPr marL="0" indent="0">
              <a:lnSpc>
                <a:spcPct val="100000"/>
              </a:lnSpc>
              <a:buNone/>
            </a:pPr>
            <a:r>
              <a:rPr lang="en-GB" sz="2000" dirty="0">
                <a:solidFill>
                  <a:schemeClr val="bg1"/>
                </a:solidFill>
              </a:rPr>
              <a:t>How will you do this? What habits and behaviours will you have to change and how will this impact on your daily routine? Do you know any techniques for saving energy? </a:t>
            </a:r>
            <a:endParaRPr lang="en-GB" sz="2000" dirty="0">
              <a:solidFill>
                <a:schemeClr val="bg1"/>
              </a:solidFill>
              <a:latin typeface="+mj-lt"/>
            </a:endParaRPr>
          </a:p>
        </p:txBody>
      </p:sp>
      <p:cxnSp>
        <p:nvCxnSpPr>
          <p:cNvPr id="8" name="Straight Connector 7"/>
          <p:cNvCxnSpPr/>
          <p:nvPr/>
        </p:nvCxnSpPr>
        <p:spPr>
          <a:xfrm>
            <a:off x="934314" y="1666274"/>
            <a:ext cx="5955097"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39698667"/>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18" y="0"/>
            <a:ext cx="12237361" cy="6887694"/>
          </a:xfrm>
          <a:prstGeom prst="rect">
            <a:avLst/>
          </a:prstGeom>
        </p:spPr>
      </p:pic>
      <p:sp>
        <p:nvSpPr>
          <p:cNvPr id="9" name="Rectangle 8"/>
          <p:cNvSpPr/>
          <p:nvPr/>
        </p:nvSpPr>
        <p:spPr>
          <a:xfrm>
            <a:off x="6977825" y="1434492"/>
            <a:ext cx="5035017" cy="4316567"/>
          </a:xfrm>
          <a:prstGeom prst="rect">
            <a:avLst/>
          </a:prstGeom>
        </p:spPr>
        <p:txBody>
          <a:bodyPr wrap="square">
            <a:spAutoFit/>
          </a:bodyPr>
          <a:lstStyle/>
          <a:p>
            <a:r>
              <a:rPr lang="en-GB" sz="4800" b="1" dirty="0" smtClean="0">
                <a:solidFill>
                  <a:schemeClr val="bg1"/>
                </a:solidFill>
              </a:rPr>
              <a:t>Next Steps</a:t>
            </a:r>
          </a:p>
          <a:p>
            <a:r>
              <a:rPr lang="en-GB" sz="1050" dirty="0">
                <a:solidFill>
                  <a:schemeClr val="bg1"/>
                </a:solidFill>
              </a:rPr>
              <a:t/>
            </a:r>
            <a:br>
              <a:rPr lang="en-GB" sz="1050" dirty="0">
                <a:solidFill>
                  <a:schemeClr val="bg1"/>
                </a:solidFill>
              </a:rPr>
            </a:br>
            <a:r>
              <a:rPr lang="en-GB" dirty="0">
                <a:solidFill>
                  <a:schemeClr val="bg1"/>
                </a:solidFill>
              </a:rPr>
              <a:t>Thinking about how much energy costs, how much can you reduce the amount of energy consumed (and money spent on electricity) in your household</a:t>
            </a:r>
            <a:r>
              <a:rPr lang="en-GB" dirty="0" smtClean="0">
                <a:solidFill>
                  <a:schemeClr val="bg1"/>
                </a:solidFill>
              </a:rPr>
              <a:t>?</a:t>
            </a:r>
          </a:p>
          <a:p>
            <a:endParaRPr lang="en-GB" b="1" dirty="0">
              <a:solidFill>
                <a:schemeClr val="bg1"/>
              </a:solidFill>
              <a:latin typeface="+mj-lt"/>
              <a:cs typeface="Calibri Light" panose="020F0302020204030204" pitchFamily="34" charset="0"/>
            </a:endParaRPr>
          </a:p>
          <a:p>
            <a:r>
              <a:rPr lang="en-GB" dirty="0">
                <a:solidFill>
                  <a:schemeClr val="bg1"/>
                </a:solidFill>
              </a:rPr>
              <a:t>For homework, take another look at your list of frequently used items. How much could you reduce </a:t>
            </a:r>
            <a:r>
              <a:rPr lang="en-GB" dirty="0" smtClean="0">
                <a:solidFill>
                  <a:schemeClr val="bg1"/>
                </a:solidFill>
              </a:rPr>
              <a:t>your </a:t>
            </a:r>
            <a:r>
              <a:rPr lang="en-GB" dirty="0">
                <a:solidFill>
                  <a:schemeClr val="bg1"/>
                </a:solidFill>
              </a:rPr>
              <a:t>use of each one? Work a revised estimate of how much you will use each item per day</a:t>
            </a:r>
            <a:r>
              <a:rPr lang="en-GB" dirty="0" smtClean="0">
                <a:solidFill>
                  <a:schemeClr val="bg1"/>
                </a:solidFill>
              </a:rPr>
              <a:t>.</a:t>
            </a:r>
          </a:p>
          <a:p>
            <a:endParaRPr lang="en-GB" b="1" dirty="0">
              <a:solidFill>
                <a:schemeClr val="bg1"/>
              </a:solidFill>
              <a:latin typeface="+mj-lt"/>
              <a:cs typeface="Calibri Light" panose="020F0302020204030204" pitchFamily="34" charset="0"/>
            </a:endParaRPr>
          </a:p>
          <a:p>
            <a:r>
              <a:rPr lang="en-GB" dirty="0">
                <a:solidFill>
                  <a:schemeClr val="bg1"/>
                </a:solidFill>
              </a:rPr>
              <a:t>Using these new figures, work out how much money this will save your household each day, month, and year.</a:t>
            </a:r>
            <a:endParaRPr lang="en" b="1" dirty="0">
              <a:solidFill>
                <a:schemeClr val="bg1"/>
              </a:solidFill>
              <a:latin typeface="+mj-lt"/>
              <a:cs typeface="Calibri Light" panose="020F030202020403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6423958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66" y="1414"/>
            <a:ext cx="12239999" cy="6889180"/>
          </a:xfrm>
          <a:prstGeom prst="rect">
            <a:avLst/>
          </a:prstGeom>
        </p:spPr>
      </p:pic>
      <p:sp>
        <p:nvSpPr>
          <p:cNvPr id="7" name="TextBox 6"/>
          <p:cNvSpPr txBox="1"/>
          <p:nvPr/>
        </p:nvSpPr>
        <p:spPr>
          <a:xfrm>
            <a:off x="2701321" y="2047461"/>
            <a:ext cx="4886106" cy="3877985"/>
          </a:xfrm>
          <a:prstGeom prst="rect">
            <a:avLst/>
          </a:prstGeom>
          <a:noFill/>
        </p:spPr>
        <p:txBody>
          <a:bodyPr wrap="square" rtlCol="0">
            <a:spAutoFit/>
          </a:bodyPr>
          <a:lstStyle/>
          <a:p>
            <a:r>
              <a:rPr lang="en-GB" sz="5400" dirty="0" smtClean="0">
                <a:solidFill>
                  <a:srgbClr val="C00000"/>
                </a:solidFill>
              </a:rPr>
              <a:t>Challenge:</a:t>
            </a:r>
          </a:p>
          <a:p>
            <a:r>
              <a:rPr lang="en-GB" sz="1050" dirty="0"/>
              <a:t/>
            </a:r>
            <a:br>
              <a:rPr lang="en-GB" sz="1050" dirty="0"/>
            </a:br>
            <a:r>
              <a:rPr lang="en-GB" sz="2800" dirty="0"/>
              <a:t>Research ways in which kettles and washing machines can be used more efficiently. What other household items can you find energy-saving advice for?</a:t>
            </a:r>
            <a:endParaRPr lang="en-GB" sz="2800" dirty="0" smtClean="0"/>
          </a:p>
          <a:p>
            <a:endParaRPr lang="en-GB" sz="3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5061827"/>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18" y="0"/>
            <a:ext cx="12237361" cy="6887695"/>
          </a:xfrm>
          <a:prstGeom prst="rect">
            <a:avLst/>
          </a:prstGeom>
        </p:spPr>
      </p:pic>
      <p:sp>
        <p:nvSpPr>
          <p:cNvPr id="2" name="Rectangle 1"/>
          <p:cNvSpPr/>
          <p:nvPr/>
        </p:nvSpPr>
        <p:spPr>
          <a:xfrm>
            <a:off x="4468182" y="2428184"/>
            <a:ext cx="3746860" cy="1015663"/>
          </a:xfrm>
          <a:prstGeom prst="rect">
            <a:avLst/>
          </a:prstGeom>
        </p:spPr>
        <p:txBody>
          <a:bodyPr wrap="none">
            <a:spAutoFit/>
          </a:bodyPr>
          <a:lstStyle/>
          <a:p>
            <a:r>
              <a:rPr lang="en-GB" sz="6000" b="1" smtClean="0">
                <a:solidFill>
                  <a:schemeClr val="bg1"/>
                </a:solidFill>
              </a:rPr>
              <a:t>Well Done!</a:t>
            </a:r>
            <a:endParaRPr lang="en-GB" sz="6000" b="1" dirty="0">
              <a:solidFill>
                <a:schemeClr val="bg1"/>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12399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mp:transition xmlns:mp="http://schemas.microsoft.com/office/mac/powerpoint/2008/main" spd="med"/>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66" y="1414"/>
            <a:ext cx="12239999" cy="6889179"/>
          </a:xfrm>
          <a:prstGeom prst="rect">
            <a:avLst/>
          </a:prstGeom>
        </p:spPr>
      </p:pic>
      <p:sp>
        <p:nvSpPr>
          <p:cNvPr id="6" name="TextBox 5"/>
          <p:cNvSpPr txBox="1"/>
          <p:nvPr/>
        </p:nvSpPr>
        <p:spPr>
          <a:xfrm>
            <a:off x="7412922" y="1218421"/>
            <a:ext cx="3671560" cy="1300356"/>
          </a:xfrm>
          <a:prstGeom prst="rect">
            <a:avLst/>
          </a:prstGeom>
          <a:noFill/>
        </p:spPr>
        <p:txBody>
          <a:bodyPr wrap="square" rtlCol="0">
            <a:spAutoFit/>
          </a:bodyPr>
          <a:lstStyle/>
          <a:p>
            <a:r>
              <a:rPr lang="en-GB" sz="2800" dirty="0" smtClean="0">
                <a:solidFill>
                  <a:schemeClr val="bg1"/>
                </a:solidFill>
              </a:rPr>
              <a:t>Breakdown of Your Bill</a:t>
            </a:r>
          </a:p>
          <a:p>
            <a:endParaRPr lang="en-GB" sz="1050" dirty="0">
              <a:solidFill>
                <a:schemeClr val="bg1"/>
              </a:solidFill>
              <a:latin typeface="+mj-lt"/>
            </a:endParaRPr>
          </a:p>
          <a:p>
            <a:r>
              <a:rPr lang="en-GB" sz="2000" b="1" dirty="0">
                <a:solidFill>
                  <a:schemeClr val="bg1"/>
                </a:solidFill>
                <a:latin typeface="+mj-lt"/>
              </a:rPr>
              <a:t>Energy Suppliers split their costs over the following </a:t>
            </a:r>
            <a:r>
              <a:rPr lang="en-GB" sz="2000" b="1" dirty="0" smtClean="0">
                <a:solidFill>
                  <a:schemeClr val="bg1"/>
                </a:solidFill>
                <a:latin typeface="+mj-lt"/>
              </a:rPr>
              <a:t>factors:</a:t>
            </a:r>
          </a:p>
        </p:txBody>
      </p:sp>
      <p:sp>
        <p:nvSpPr>
          <p:cNvPr id="2" name="Rectangle 1"/>
          <p:cNvSpPr/>
          <p:nvPr/>
        </p:nvSpPr>
        <p:spPr>
          <a:xfrm>
            <a:off x="7412923" y="2630339"/>
            <a:ext cx="2198748" cy="3085459"/>
          </a:xfrm>
          <a:prstGeom prst="rect">
            <a:avLst/>
          </a:prstGeom>
        </p:spPr>
        <p:txBody>
          <a:bodyPr wrap="square">
            <a:spAutoFit/>
          </a:bodyPr>
          <a:lstStyle/>
          <a:p>
            <a:r>
              <a:rPr lang="en-GB" sz="1600" dirty="0">
                <a:solidFill>
                  <a:schemeClr val="bg1"/>
                </a:solidFill>
                <a:latin typeface="+mj-lt"/>
              </a:rPr>
              <a:t>37.9% Wholesale Costs</a:t>
            </a:r>
          </a:p>
          <a:p>
            <a:pPr marL="171450" indent="-171450">
              <a:buFont typeface="Arial" charset="0"/>
              <a:buChar char="•"/>
            </a:pPr>
            <a:r>
              <a:rPr lang="en-GB" sz="1400" dirty="0">
                <a:solidFill>
                  <a:schemeClr val="bg1"/>
                </a:solidFill>
                <a:latin typeface="+mj-lt"/>
              </a:rPr>
              <a:t>The cost of buying energy from the Energy Market – heavily reliant on the cost of oil.</a:t>
            </a:r>
          </a:p>
          <a:p>
            <a:pPr marL="171450" indent="-171450">
              <a:buFont typeface="Arial" charset="0"/>
              <a:buChar char="•"/>
            </a:pPr>
            <a:endParaRPr lang="en-GB" sz="1050" dirty="0">
              <a:solidFill>
                <a:schemeClr val="bg1"/>
              </a:solidFill>
              <a:latin typeface="+mj-lt"/>
            </a:endParaRPr>
          </a:p>
          <a:p>
            <a:r>
              <a:rPr lang="en-GB" sz="1600" dirty="0">
                <a:solidFill>
                  <a:schemeClr val="bg1"/>
                </a:solidFill>
                <a:latin typeface="+mj-lt"/>
              </a:rPr>
              <a:t>26% Network Costs</a:t>
            </a:r>
            <a:endParaRPr lang="en-GB" sz="1600" dirty="0" smtClean="0">
              <a:solidFill>
                <a:schemeClr val="bg1"/>
              </a:solidFill>
              <a:latin typeface="+mj-lt"/>
            </a:endParaRPr>
          </a:p>
          <a:p>
            <a:pPr marL="171450" indent="-171450">
              <a:buFont typeface="Arial" charset="0"/>
              <a:buChar char="•"/>
            </a:pPr>
            <a:r>
              <a:rPr lang="en-GB" sz="1200" dirty="0" smtClean="0">
                <a:solidFill>
                  <a:schemeClr val="bg1"/>
                </a:solidFill>
                <a:latin typeface="+mj-lt"/>
              </a:rPr>
              <a:t>The running cost of the electricity and gas distribution and transmission networks, including Northern </a:t>
            </a:r>
            <a:r>
              <a:rPr lang="en-GB" sz="1200" dirty="0" err="1" smtClean="0">
                <a:solidFill>
                  <a:schemeClr val="bg1"/>
                </a:solidFill>
                <a:latin typeface="+mj-lt"/>
              </a:rPr>
              <a:t>Powergrid</a:t>
            </a:r>
            <a:r>
              <a:rPr lang="en-GB" sz="1200" dirty="0" smtClean="0">
                <a:solidFill>
                  <a:schemeClr val="bg1"/>
                </a:solidFill>
                <a:latin typeface="+mj-lt"/>
              </a:rPr>
              <a:t>, who ensure the supply of energy continues to flow; along with charges from</a:t>
            </a:r>
            <a:r>
              <a:rPr lang="en-GB" sz="1200" dirty="0" smtClean="0">
                <a:solidFill>
                  <a:schemeClr val="bg1"/>
                </a:solidFill>
                <a:latin typeface="+mj-lt"/>
              </a:rPr>
              <a:t> National Grid.</a:t>
            </a:r>
            <a:endParaRPr lang="en-GB" sz="1200" dirty="0" smtClean="0">
              <a:solidFill>
                <a:schemeClr val="bg1"/>
              </a:solidFill>
              <a:latin typeface="+mj-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69551866"/>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66" y="1414"/>
            <a:ext cx="12239999" cy="6889179"/>
          </a:xfrm>
          <a:prstGeom prst="rect">
            <a:avLst/>
          </a:prstGeom>
        </p:spPr>
      </p:pic>
      <p:sp>
        <p:nvSpPr>
          <p:cNvPr id="6" name="TextBox 5"/>
          <p:cNvSpPr txBox="1"/>
          <p:nvPr/>
        </p:nvSpPr>
        <p:spPr>
          <a:xfrm>
            <a:off x="7412922" y="1218421"/>
            <a:ext cx="3671560" cy="684803"/>
          </a:xfrm>
          <a:prstGeom prst="rect">
            <a:avLst/>
          </a:prstGeom>
          <a:noFill/>
        </p:spPr>
        <p:txBody>
          <a:bodyPr wrap="square" rtlCol="0">
            <a:spAutoFit/>
          </a:bodyPr>
          <a:lstStyle/>
          <a:p>
            <a:r>
              <a:rPr lang="en-GB" sz="2800" dirty="0" smtClean="0">
                <a:solidFill>
                  <a:schemeClr val="bg1"/>
                </a:solidFill>
              </a:rPr>
              <a:t>Breakdown of Your Bill</a:t>
            </a:r>
          </a:p>
          <a:p>
            <a:endParaRPr lang="en-GB" sz="1050" dirty="0">
              <a:solidFill>
                <a:schemeClr val="bg1"/>
              </a:solidFill>
              <a:latin typeface="+mj-lt"/>
            </a:endParaRPr>
          </a:p>
        </p:txBody>
      </p:sp>
      <p:sp>
        <p:nvSpPr>
          <p:cNvPr id="2" name="Rectangle 1"/>
          <p:cNvSpPr/>
          <p:nvPr/>
        </p:nvSpPr>
        <p:spPr>
          <a:xfrm>
            <a:off x="7412923" y="1841582"/>
            <a:ext cx="2198748" cy="4001095"/>
          </a:xfrm>
          <a:prstGeom prst="rect">
            <a:avLst/>
          </a:prstGeom>
        </p:spPr>
        <p:txBody>
          <a:bodyPr wrap="square">
            <a:spAutoFit/>
          </a:bodyPr>
          <a:lstStyle/>
          <a:p>
            <a:r>
              <a:rPr lang="en-GB" sz="1600" dirty="0">
                <a:solidFill>
                  <a:schemeClr val="bg1"/>
                </a:solidFill>
              </a:rPr>
              <a:t>17.2% Operating </a:t>
            </a:r>
            <a:r>
              <a:rPr lang="en-GB" sz="1600" dirty="0" smtClean="0">
                <a:solidFill>
                  <a:schemeClr val="bg1"/>
                </a:solidFill>
              </a:rPr>
              <a:t>Costs</a:t>
            </a:r>
            <a:endParaRPr lang="en-GB" sz="1600" dirty="0">
              <a:solidFill>
                <a:schemeClr val="bg1"/>
              </a:solidFill>
            </a:endParaRPr>
          </a:p>
          <a:p>
            <a:pPr marL="179388" indent="-179388">
              <a:buFont typeface="Arial" charset="0"/>
              <a:buChar char="•"/>
            </a:pPr>
            <a:r>
              <a:rPr lang="en-GB" sz="1200" dirty="0" smtClean="0">
                <a:solidFill>
                  <a:schemeClr val="bg1"/>
                </a:solidFill>
                <a:latin typeface="+mj-lt"/>
              </a:rPr>
              <a:t>The </a:t>
            </a:r>
            <a:r>
              <a:rPr lang="en-GB" sz="1200" dirty="0">
                <a:solidFill>
                  <a:schemeClr val="bg1"/>
                </a:solidFill>
                <a:latin typeface="+mj-lt"/>
              </a:rPr>
              <a:t>costs incurred by the energy suppliers in running their day to day operations</a:t>
            </a:r>
            <a:r>
              <a:rPr lang="en-GB" sz="1200" dirty="0" smtClean="0">
                <a:solidFill>
                  <a:schemeClr val="bg1"/>
                </a:solidFill>
                <a:latin typeface="+mj-lt"/>
              </a:rPr>
              <a:t>.</a:t>
            </a:r>
          </a:p>
          <a:p>
            <a:endParaRPr lang="en-GB" sz="1400" dirty="0">
              <a:solidFill>
                <a:schemeClr val="bg1"/>
              </a:solidFill>
            </a:endParaRPr>
          </a:p>
          <a:p>
            <a:r>
              <a:rPr lang="en-GB" sz="1600" dirty="0">
                <a:solidFill>
                  <a:schemeClr val="bg1"/>
                </a:solidFill>
              </a:rPr>
              <a:t>8.1% Environmental and Social </a:t>
            </a:r>
            <a:r>
              <a:rPr lang="en-GB" sz="1600" dirty="0" smtClean="0">
                <a:solidFill>
                  <a:schemeClr val="bg1"/>
                </a:solidFill>
              </a:rPr>
              <a:t>Obligation</a:t>
            </a:r>
          </a:p>
          <a:p>
            <a:pPr marL="171450" indent="-171450">
              <a:buFont typeface="Arial" charset="0"/>
              <a:buChar char="•"/>
            </a:pPr>
            <a:r>
              <a:rPr lang="en-GB" sz="1200" dirty="0" smtClean="0">
                <a:solidFill>
                  <a:schemeClr val="bg1"/>
                </a:solidFill>
                <a:latin typeface="+mj-lt"/>
              </a:rPr>
              <a:t>Costs </a:t>
            </a:r>
            <a:r>
              <a:rPr lang="en-GB" sz="1200" dirty="0">
                <a:solidFill>
                  <a:schemeClr val="bg1"/>
                </a:solidFill>
                <a:latin typeface="+mj-lt"/>
              </a:rPr>
              <a:t>incurred in developing a greener, future proof network, such as low carbon energy, smart metering and green power generation.</a:t>
            </a:r>
          </a:p>
          <a:p>
            <a:endParaRPr lang="en-GB" sz="1200" dirty="0" smtClean="0">
              <a:solidFill>
                <a:schemeClr val="bg1"/>
              </a:solidFill>
            </a:endParaRPr>
          </a:p>
          <a:p>
            <a:r>
              <a:rPr lang="en-GB" sz="1600" dirty="0" smtClean="0">
                <a:solidFill>
                  <a:schemeClr val="bg1"/>
                </a:solidFill>
              </a:rPr>
              <a:t>4.8</a:t>
            </a:r>
            <a:r>
              <a:rPr lang="en-GB" sz="1600" dirty="0">
                <a:solidFill>
                  <a:schemeClr val="bg1"/>
                </a:solidFill>
              </a:rPr>
              <a:t>% Supplier pre-tax </a:t>
            </a:r>
            <a:r>
              <a:rPr lang="en-GB" sz="1600" dirty="0" smtClean="0">
                <a:solidFill>
                  <a:schemeClr val="bg1"/>
                </a:solidFill>
              </a:rPr>
              <a:t>margin</a:t>
            </a:r>
          </a:p>
          <a:p>
            <a:pPr marL="171450" indent="-171450">
              <a:buFont typeface="Arial" charset="0"/>
              <a:buChar char="•"/>
            </a:pPr>
            <a:r>
              <a:rPr lang="en-GB" sz="1200" dirty="0" smtClean="0">
                <a:solidFill>
                  <a:schemeClr val="bg1"/>
                </a:solidFill>
                <a:latin typeface="+mj-lt"/>
              </a:rPr>
              <a:t>The </a:t>
            </a:r>
            <a:r>
              <a:rPr lang="en-GB" sz="1200" dirty="0">
                <a:solidFill>
                  <a:schemeClr val="bg1"/>
                </a:solidFill>
                <a:latin typeface="+mj-lt"/>
              </a:rPr>
              <a:t>profit that a supplier is allowed to make</a:t>
            </a:r>
            <a:r>
              <a:rPr lang="en-GB" sz="1200" dirty="0" smtClean="0">
                <a:solidFill>
                  <a:schemeClr val="bg1"/>
                </a:solidFill>
                <a:latin typeface="+mj-lt"/>
              </a:rPr>
              <a:t>.</a:t>
            </a:r>
          </a:p>
          <a:p>
            <a:pPr lvl="1"/>
            <a:endParaRPr lang="en-GB" sz="1200" dirty="0">
              <a:solidFill>
                <a:schemeClr val="bg1"/>
              </a:solidFill>
            </a:endParaRPr>
          </a:p>
          <a:p>
            <a:r>
              <a:rPr lang="en-GB" sz="1600" dirty="0">
                <a:solidFill>
                  <a:schemeClr val="bg1"/>
                </a:solidFill>
              </a:rPr>
              <a:t>4.85% VAT.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829975"/>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65" y="1414"/>
            <a:ext cx="12239997" cy="6889179"/>
          </a:xfrm>
          <a:prstGeom prst="rect">
            <a:avLst/>
          </a:prstGeom>
        </p:spPr>
      </p:pic>
      <p:sp>
        <p:nvSpPr>
          <p:cNvPr id="6" name="TextBox 5"/>
          <p:cNvSpPr txBox="1"/>
          <p:nvPr/>
        </p:nvSpPr>
        <p:spPr>
          <a:xfrm>
            <a:off x="7412922" y="1218421"/>
            <a:ext cx="3671560" cy="830997"/>
          </a:xfrm>
          <a:prstGeom prst="rect">
            <a:avLst/>
          </a:prstGeom>
          <a:noFill/>
        </p:spPr>
        <p:txBody>
          <a:bodyPr wrap="square" rtlCol="0">
            <a:spAutoFit/>
          </a:bodyPr>
          <a:lstStyle/>
          <a:p>
            <a:r>
              <a:rPr lang="en-GB" sz="2400" dirty="0">
                <a:solidFill>
                  <a:schemeClr val="bg1"/>
                </a:solidFill>
              </a:rPr>
              <a:t>How much </a:t>
            </a:r>
            <a:r>
              <a:rPr lang="en-GB" sz="2400" dirty="0" smtClean="0">
                <a:solidFill>
                  <a:schemeClr val="bg1"/>
                </a:solidFill>
              </a:rPr>
              <a:t>does </a:t>
            </a:r>
            <a:r>
              <a:rPr lang="en-GB" sz="2400" dirty="0">
                <a:solidFill>
                  <a:schemeClr val="bg1"/>
                </a:solidFill>
              </a:rPr>
              <a:t>Northern Powergrid charge suppliers?</a:t>
            </a:r>
            <a:endParaRPr lang="en-GB" sz="1000" dirty="0">
              <a:solidFill>
                <a:schemeClr val="bg1"/>
              </a:solidFill>
              <a:latin typeface="+mj-lt"/>
            </a:endParaRPr>
          </a:p>
        </p:txBody>
      </p:sp>
      <p:sp>
        <p:nvSpPr>
          <p:cNvPr id="2" name="Rectangle 1"/>
          <p:cNvSpPr/>
          <p:nvPr/>
        </p:nvSpPr>
        <p:spPr>
          <a:xfrm>
            <a:off x="7412923" y="2049418"/>
            <a:ext cx="2450033" cy="4247317"/>
          </a:xfrm>
          <a:prstGeom prst="rect">
            <a:avLst/>
          </a:prstGeom>
        </p:spPr>
        <p:txBody>
          <a:bodyPr wrap="square">
            <a:spAutoFit/>
          </a:bodyPr>
          <a:lstStyle/>
          <a:p>
            <a:pPr marL="285750" indent="-285750">
              <a:buFont typeface="Arial" charset="0"/>
              <a:buChar char="•"/>
            </a:pPr>
            <a:r>
              <a:rPr lang="en-GB" sz="1500" dirty="0">
                <a:solidFill>
                  <a:schemeClr val="bg1"/>
                </a:solidFill>
                <a:latin typeface="+mj-lt"/>
              </a:rPr>
              <a:t>On average, Northern Powergrid charges energy suppliers £82.50 a year in distribution costs</a:t>
            </a:r>
            <a:r>
              <a:rPr lang="en-GB" sz="1500" dirty="0" smtClean="0">
                <a:solidFill>
                  <a:schemeClr val="bg1"/>
                </a:solidFill>
                <a:latin typeface="+mj-lt"/>
              </a:rPr>
              <a:t>.</a:t>
            </a:r>
          </a:p>
          <a:p>
            <a:pPr marL="285750" indent="-285750">
              <a:buFont typeface="Arial" charset="0"/>
              <a:buChar char="•"/>
            </a:pPr>
            <a:endParaRPr lang="en-GB" sz="1500" dirty="0">
              <a:solidFill>
                <a:schemeClr val="bg1"/>
              </a:solidFill>
              <a:latin typeface="+mj-lt"/>
            </a:endParaRPr>
          </a:p>
          <a:p>
            <a:pPr marL="285750" indent="-285750">
              <a:buFont typeface="Arial" charset="0"/>
              <a:buChar char="•"/>
            </a:pPr>
            <a:r>
              <a:rPr lang="en-GB" sz="1500" dirty="0" smtClean="0">
                <a:solidFill>
                  <a:schemeClr val="bg1"/>
                </a:solidFill>
                <a:latin typeface="+mj-lt"/>
              </a:rPr>
              <a:t>The energy suppliers then pass on this charge to </a:t>
            </a:r>
            <a:r>
              <a:rPr lang="en-GB" sz="1500" dirty="0">
                <a:solidFill>
                  <a:schemeClr val="bg1"/>
                </a:solidFill>
                <a:latin typeface="+mj-lt"/>
              </a:rPr>
              <a:t>customers. Northern Powergrid charges make up around 10% of electricity bills.</a:t>
            </a:r>
            <a:endParaRPr lang="en-GB" sz="1500" dirty="0" smtClean="0">
              <a:solidFill>
                <a:schemeClr val="bg1"/>
              </a:solidFill>
              <a:latin typeface="+mj-lt"/>
            </a:endParaRPr>
          </a:p>
          <a:p>
            <a:pPr marL="285750" indent="-285750">
              <a:buFont typeface="Arial" charset="0"/>
              <a:buChar char="•"/>
            </a:pPr>
            <a:endParaRPr lang="en-GB" sz="1500" dirty="0">
              <a:solidFill>
                <a:schemeClr val="bg1"/>
              </a:solidFill>
              <a:latin typeface="+mj-lt"/>
            </a:endParaRPr>
          </a:p>
          <a:p>
            <a:pPr marL="285750" indent="-285750">
              <a:buFont typeface="Arial" charset="0"/>
              <a:buChar char="•"/>
            </a:pPr>
            <a:r>
              <a:rPr lang="en-GB" sz="1500" dirty="0">
                <a:solidFill>
                  <a:schemeClr val="bg1"/>
                </a:solidFill>
                <a:latin typeface="+mj-lt"/>
              </a:rPr>
              <a:t>This means your parents and carers pay around £83 a year to have a reliable, safe supply of electricity which is available 24/7.</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858771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66" y="1414"/>
            <a:ext cx="12240000" cy="6889180"/>
          </a:xfrm>
          <a:prstGeom prst="rect">
            <a:avLst/>
          </a:prstGeom>
        </p:spPr>
      </p:pic>
      <p:sp>
        <p:nvSpPr>
          <p:cNvPr id="7" name="TextBox 6"/>
          <p:cNvSpPr txBox="1"/>
          <p:nvPr/>
        </p:nvSpPr>
        <p:spPr>
          <a:xfrm>
            <a:off x="851578" y="858750"/>
            <a:ext cx="6568323" cy="954107"/>
          </a:xfrm>
          <a:prstGeom prst="rect">
            <a:avLst/>
          </a:prstGeom>
          <a:noFill/>
        </p:spPr>
        <p:txBody>
          <a:bodyPr wrap="square" rtlCol="0">
            <a:spAutoFit/>
          </a:bodyPr>
          <a:lstStyle/>
          <a:p>
            <a:r>
              <a:rPr lang="en-GB" sz="2800" dirty="0">
                <a:solidFill>
                  <a:schemeClr val="bg1"/>
                </a:solidFill>
              </a:rPr>
              <a:t>How do these charges compare to other services and products?</a:t>
            </a:r>
            <a:endParaRPr lang="en-GB" sz="2600" dirty="0">
              <a:solidFill>
                <a:schemeClr val="bg1"/>
              </a:solidFill>
            </a:endParaRPr>
          </a:p>
        </p:txBody>
      </p:sp>
      <p:sp>
        <p:nvSpPr>
          <p:cNvPr id="4" name="Content Placeholder 2"/>
          <p:cNvSpPr>
            <a:spLocks noGrp="1"/>
          </p:cNvSpPr>
          <p:nvPr>
            <p:ph sz="half" idx="1"/>
          </p:nvPr>
        </p:nvSpPr>
        <p:spPr>
          <a:xfrm>
            <a:off x="838200" y="2010283"/>
            <a:ext cx="4082808" cy="2648653"/>
          </a:xfrm>
        </p:spPr>
        <p:txBody>
          <a:bodyPr>
            <a:normAutofit/>
          </a:bodyPr>
          <a:lstStyle/>
          <a:p>
            <a:pPr marL="0" indent="0">
              <a:buNone/>
            </a:pPr>
            <a:r>
              <a:rPr lang="en-GB" sz="1600" dirty="0">
                <a:solidFill>
                  <a:schemeClr val="bg1"/>
                </a:solidFill>
                <a:latin typeface="+mj-lt"/>
              </a:rPr>
              <a:t>Northern Powergrid charges: </a:t>
            </a:r>
          </a:p>
          <a:p>
            <a:pPr lvl="1"/>
            <a:r>
              <a:rPr lang="en-GB" sz="1400" dirty="0">
                <a:solidFill>
                  <a:schemeClr val="bg1"/>
                </a:solidFill>
                <a:latin typeface="+mj-lt"/>
              </a:rPr>
              <a:t>£83/year, </a:t>
            </a:r>
            <a:r>
              <a:rPr lang="en-GB" sz="1400" dirty="0" smtClean="0">
                <a:solidFill>
                  <a:schemeClr val="bg1"/>
                </a:solidFill>
                <a:latin typeface="+mj-lt"/>
              </a:rPr>
              <a:t>23p/day.</a:t>
            </a:r>
          </a:p>
          <a:p>
            <a:pPr marL="0" indent="0">
              <a:buNone/>
            </a:pPr>
            <a:r>
              <a:rPr lang="en-GB" sz="1600" dirty="0" smtClean="0">
                <a:solidFill>
                  <a:schemeClr val="bg1"/>
                </a:solidFill>
                <a:latin typeface="+mj-lt"/>
              </a:rPr>
              <a:t>Full Sky subscription: </a:t>
            </a:r>
          </a:p>
          <a:p>
            <a:pPr lvl="1"/>
            <a:r>
              <a:rPr lang="en-GB" sz="1400" dirty="0" smtClean="0">
                <a:solidFill>
                  <a:schemeClr val="bg1"/>
                </a:solidFill>
                <a:latin typeface="+mj-lt"/>
              </a:rPr>
              <a:t>£</a:t>
            </a:r>
            <a:r>
              <a:rPr lang="en-GB" sz="1400" dirty="0">
                <a:solidFill>
                  <a:schemeClr val="bg1"/>
                </a:solidFill>
                <a:latin typeface="+mj-lt"/>
              </a:rPr>
              <a:t>978/year, £2.68/day.</a:t>
            </a:r>
          </a:p>
          <a:p>
            <a:pPr marL="0" indent="0">
              <a:buNone/>
            </a:pPr>
            <a:r>
              <a:rPr lang="en-GB" sz="1600" dirty="0">
                <a:solidFill>
                  <a:schemeClr val="bg1"/>
                </a:solidFill>
                <a:latin typeface="+mj-lt"/>
              </a:rPr>
              <a:t>iPhone 8 on contract: </a:t>
            </a:r>
          </a:p>
          <a:p>
            <a:pPr lvl="1"/>
            <a:r>
              <a:rPr lang="en-GB" sz="1400" dirty="0">
                <a:solidFill>
                  <a:schemeClr val="bg1"/>
                </a:solidFill>
                <a:latin typeface="+mj-lt"/>
              </a:rPr>
              <a:t>£774/year, £2.12/day.</a:t>
            </a:r>
          </a:p>
          <a:p>
            <a:pPr marL="0" indent="0">
              <a:buNone/>
            </a:pPr>
            <a:r>
              <a:rPr lang="en-GB" sz="1600" dirty="0">
                <a:solidFill>
                  <a:schemeClr val="bg1"/>
                </a:solidFill>
                <a:latin typeface="+mj-lt"/>
              </a:rPr>
              <a:t>A </a:t>
            </a:r>
            <a:r>
              <a:rPr lang="en-GB" sz="1600" dirty="0" err="1">
                <a:solidFill>
                  <a:schemeClr val="bg1"/>
                </a:solidFill>
                <a:latin typeface="+mj-lt"/>
              </a:rPr>
              <a:t>Freddo</a:t>
            </a:r>
            <a:r>
              <a:rPr lang="en-GB" sz="1600" dirty="0">
                <a:solidFill>
                  <a:schemeClr val="bg1"/>
                </a:solidFill>
                <a:latin typeface="+mj-lt"/>
              </a:rPr>
              <a:t> bar a day: </a:t>
            </a:r>
          </a:p>
          <a:p>
            <a:pPr lvl="1"/>
            <a:r>
              <a:rPr lang="en-GB" sz="1400" dirty="0">
                <a:solidFill>
                  <a:schemeClr val="bg1"/>
                </a:solidFill>
                <a:latin typeface="+mj-lt"/>
              </a:rPr>
              <a:t>£91.25/year, 25p per day</a:t>
            </a:r>
            <a:r>
              <a:rPr lang="en-GB" sz="1400" dirty="0" smtClean="0">
                <a:solidFill>
                  <a:schemeClr val="bg1"/>
                </a:solidFill>
                <a:latin typeface="+mj-lt"/>
              </a:rPr>
              <a:t>.</a:t>
            </a:r>
            <a:endParaRPr lang="en-GB" sz="1400" dirty="0">
              <a:solidFill>
                <a:schemeClr val="bg1"/>
              </a:solidFill>
              <a:latin typeface="+mj-lt"/>
            </a:endParaRPr>
          </a:p>
        </p:txBody>
      </p:sp>
      <p:sp>
        <p:nvSpPr>
          <p:cNvPr id="2" name="Rectangle 1"/>
          <p:cNvSpPr/>
          <p:nvPr/>
        </p:nvSpPr>
        <p:spPr>
          <a:xfrm>
            <a:off x="851578" y="4658936"/>
            <a:ext cx="3422601" cy="1815882"/>
          </a:xfrm>
          <a:prstGeom prst="rect">
            <a:avLst/>
          </a:prstGeom>
        </p:spPr>
        <p:txBody>
          <a:bodyPr wrap="square">
            <a:spAutoFit/>
          </a:bodyPr>
          <a:lstStyle/>
          <a:p>
            <a:r>
              <a:rPr lang="en-GB" sz="1400" dirty="0">
                <a:solidFill>
                  <a:schemeClr val="bg1"/>
                </a:solidFill>
              </a:rPr>
              <a:t>What would you rather spend 25p a day on</a:t>
            </a:r>
            <a:r>
              <a:rPr lang="en-GB" sz="1400" dirty="0" smtClean="0">
                <a:solidFill>
                  <a:schemeClr val="bg1"/>
                </a:solidFill>
              </a:rPr>
              <a:t>?</a:t>
            </a:r>
          </a:p>
          <a:p>
            <a:endParaRPr lang="en-GB" sz="1400" dirty="0">
              <a:solidFill>
                <a:schemeClr val="bg1"/>
              </a:solidFill>
            </a:endParaRPr>
          </a:p>
          <a:p>
            <a:pPr marL="285750" indent="-285750">
              <a:buFont typeface="Arial" charset="0"/>
              <a:buChar char="•"/>
            </a:pPr>
            <a:r>
              <a:rPr lang="en-GB" sz="1400" dirty="0">
                <a:solidFill>
                  <a:schemeClr val="bg1"/>
                </a:solidFill>
                <a:latin typeface="+mj-lt"/>
              </a:rPr>
              <a:t>1 </a:t>
            </a:r>
            <a:r>
              <a:rPr lang="en-GB" sz="1400" dirty="0" err="1">
                <a:solidFill>
                  <a:schemeClr val="bg1"/>
                </a:solidFill>
                <a:latin typeface="+mj-lt"/>
              </a:rPr>
              <a:t>Freddo</a:t>
            </a:r>
            <a:r>
              <a:rPr lang="en-GB" sz="1400" dirty="0">
                <a:solidFill>
                  <a:schemeClr val="bg1"/>
                </a:solidFill>
                <a:latin typeface="+mj-lt"/>
              </a:rPr>
              <a:t> bar per day.</a:t>
            </a:r>
          </a:p>
          <a:p>
            <a:endParaRPr lang="en-GB" sz="1400" dirty="0" smtClean="0">
              <a:solidFill>
                <a:schemeClr val="bg1"/>
              </a:solidFill>
              <a:latin typeface="+mj-lt"/>
            </a:endParaRPr>
          </a:p>
          <a:p>
            <a:pPr marL="285750" indent="-285750">
              <a:buFont typeface="Arial" charset="0"/>
              <a:buChar char="•"/>
            </a:pPr>
            <a:r>
              <a:rPr lang="en-GB" sz="1400" dirty="0" smtClean="0">
                <a:solidFill>
                  <a:schemeClr val="bg1"/>
                </a:solidFill>
                <a:latin typeface="+mj-lt"/>
              </a:rPr>
              <a:t>Or </a:t>
            </a:r>
            <a:r>
              <a:rPr lang="en-GB" sz="1400" dirty="0">
                <a:solidFill>
                  <a:schemeClr val="bg1"/>
                </a:solidFill>
                <a:latin typeface="+mj-lt"/>
              </a:rPr>
              <a:t>a reliable, consistent connection to the electricity grid, keeping the lights shining, your music blaring and your games console playing.</a:t>
            </a:r>
          </a:p>
        </p:txBody>
      </p:sp>
      <p:cxnSp>
        <p:nvCxnSpPr>
          <p:cNvPr id="8" name="Straight Connector 7"/>
          <p:cNvCxnSpPr/>
          <p:nvPr/>
        </p:nvCxnSpPr>
        <p:spPr>
          <a:xfrm>
            <a:off x="934314" y="1812857"/>
            <a:ext cx="5759652"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934314" y="4556057"/>
            <a:ext cx="3176996"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70645128"/>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66" y="1414"/>
            <a:ext cx="12239999" cy="6889179"/>
          </a:xfrm>
          <a:prstGeom prst="rect">
            <a:avLst/>
          </a:prstGeom>
        </p:spPr>
      </p:pic>
      <p:sp>
        <p:nvSpPr>
          <p:cNvPr id="6" name="TextBox 5"/>
          <p:cNvSpPr txBox="1"/>
          <p:nvPr/>
        </p:nvSpPr>
        <p:spPr>
          <a:xfrm>
            <a:off x="977223" y="991181"/>
            <a:ext cx="6519462" cy="1384995"/>
          </a:xfrm>
          <a:prstGeom prst="rect">
            <a:avLst/>
          </a:prstGeom>
          <a:noFill/>
        </p:spPr>
        <p:txBody>
          <a:bodyPr wrap="square" rtlCol="0">
            <a:spAutoFit/>
          </a:bodyPr>
          <a:lstStyle/>
          <a:p>
            <a:r>
              <a:rPr lang="en-GB" sz="3600" dirty="0">
                <a:solidFill>
                  <a:schemeClr val="bg1"/>
                </a:solidFill>
              </a:rPr>
              <a:t>Dividing by 1000</a:t>
            </a:r>
            <a:br>
              <a:rPr lang="en-GB" sz="3600" dirty="0">
                <a:solidFill>
                  <a:schemeClr val="bg1"/>
                </a:solidFill>
              </a:rPr>
            </a:br>
            <a:r>
              <a:rPr lang="en-GB" sz="2400" dirty="0">
                <a:solidFill>
                  <a:schemeClr val="bg1"/>
                </a:solidFill>
                <a:latin typeface="+mj-lt"/>
              </a:rPr>
              <a:t>We’ll be using this calculation to convert Watts per hour into kWh, so let’s practise!</a:t>
            </a:r>
            <a:endParaRPr lang="en-US" sz="1400" dirty="0">
              <a:latin typeface="+mj-lt"/>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57656054"/>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765" y="1414"/>
            <a:ext cx="12239997" cy="6889179"/>
          </a:xfrm>
          <a:prstGeom prst="rect">
            <a:avLst/>
          </a:prstGeom>
        </p:spPr>
      </p:pic>
      <p:sp>
        <p:nvSpPr>
          <p:cNvPr id="6" name="TextBox 5"/>
          <p:cNvSpPr txBox="1"/>
          <p:nvPr/>
        </p:nvSpPr>
        <p:spPr>
          <a:xfrm>
            <a:off x="1054003" y="1563553"/>
            <a:ext cx="6303078" cy="646331"/>
          </a:xfrm>
          <a:prstGeom prst="rect">
            <a:avLst/>
          </a:prstGeom>
          <a:noFill/>
        </p:spPr>
        <p:txBody>
          <a:bodyPr wrap="square" rtlCol="0">
            <a:spAutoFit/>
          </a:bodyPr>
          <a:lstStyle/>
          <a:p>
            <a:pPr algn="ctr"/>
            <a:r>
              <a:rPr lang="en-GB" sz="3600" smtClean="0">
                <a:solidFill>
                  <a:schemeClr val="bg1"/>
                </a:solidFill>
              </a:rPr>
              <a:t>Divide these numbers by 1000:</a:t>
            </a:r>
            <a:endParaRPr lang="en-US" sz="1600" dirty="0">
              <a:latin typeface="+mj-lt"/>
            </a:endParaRPr>
          </a:p>
        </p:txBody>
      </p:sp>
      <p:sp>
        <p:nvSpPr>
          <p:cNvPr id="4" name="Rectangle: Rounded Corners 2">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4F89032-E4D7-4276-A706-1E88A8ECB982}"/>
              </a:ext>
            </a:extLst>
          </p:cNvPr>
          <p:cNvSpPr/>
          <p:nvPr/>
        </p:nvSpPr>
        <p:spPr>
          <a:xfrm>
            <a:off x="2519410" y="3208089"/>
            <a:ext cx="989271" cy="563934"/>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2.34</a:t>
            </a:r>
          </a:p>
        </p:txBody>
      </p:sp>
      <p:sp>
        <p:nvSpPr>
          <p:cNvPr id="7" name="Rectangle: Rounded Corners 6">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76AC7D46-BA15-46D1-9A3C-94B70383F9F1}"/>
              </a:ext>
            </a:extLst>
          </p:cNvPr>
          <p:cNvSpPr/>
          <p:nvPr/>
        </p:nvSpPr>
        <p:spPr>
          <a:xfrm>
            <a:off x="2519409" y="3973963"/>
            <a:ext cx="989271" cy="563934"/>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0.4</a:t>
            </a:r>
          </a:p>
        </p:txBody>
      </p:sp>
      <p:sp>
        <p:nvSpPr>
          <p:cNvPr id="8" name="Rectangle: Rounded Corners 7">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BA0E6F78-65FD-4F8A-A734-5BF3F9B356EC}"/>
              </a:ext>
            </a:extLst>
          </p:cNvPr>
          <p:cNvSpPr/>
          <p:nvPr/>
        </p:nvSpPr>
        <p:spPr>
          <a:xfrm>
            <a:off x="4967137" y="3973963"/>
            <a:ext cx="989271" cy="563934"/>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87.36</a:t>
            </a:r>
          </a:p>
        </p:txBody>
      </p:sp>
      <p:sp>
        <p:nvSpPr>
          <p:cNvPr id="9" name="Rectangle: Rounded Corners 8">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60A40DA-62C6-4D38-821A-9C7A0B0FC955}"/>
              </a:ext>
            </a:extLst>
          </p:cNvPr>
          <p:cNvSpPr/>
          <p:nvPr/>
        </p:nvSpPr>
        <p:spPr>
          <a:xfrm>
            <a:off x="3743274" y="3208089"/>
            <a:ext cx="989271" cy="563934"/>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243.7</a:t>
            </a:r>
          </a:p>
        </p:txBody>
      </p:sp>
      <p:sp>
        <p:nvSpPr>
          <p:cNvPr id="10" name="Rectangle: Rounded Corners 9">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8B787E4A-15FF-463E-9373-06C3EBA8D76D}"/>
              </a:ext>
            </a:extLst>
          </p:cNvPr>
          <p:cNvSpPr/>
          <p:nvPr/>
        </p:nvSpPr>
        <p:spPr>
          <a:xfrm>
            <a:off x="3743274" y="3973964"/>
            <a:ext cx="989271" cy="563934"/>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9173</a:t>
            </a:r>
          </a:p>
        </p:txBody>
      </p:sp>
      <p:sp>
        <p:nvSpPr>
          <p:cNvPr id="11" name="Rectangle: Rounded Corners 10">
            <a:extLst>
              <a:ext uri="{FF2B5EF4-FFF2-40B4-BE49-F238E27FC236}">
                <a16:creationId xmlns:a16="http://schemas.microsoft.com/office/drawing/2014/main" xmlns="" xmlns:p="http://schemas.openxmlformats.org/presentationml/2006/main" xmlns:r="http://schemas.openxmlformats.org/officeDocument/2006/relationships" xmlns:a="http://schemas.openxmlformats.org/drawingml/2006/main" id="{963006F4-CD45-4703-9F9F-F5A14B49EA49}"/>
              </a:ext>
            </a:extLst>
          </p:cNvPr>
          <p:cNvSpPr/>
          <p:nvPr/>
        </p:nvSpPr>
        <p:spPr>
          <a:xfrm>
            <a:off x="4967138" y="3208089"/>
            <a:ext cx="989271" cy="563934"/>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91835</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640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0c26c3ef-5a2c-41bb-956e-56cb02cd1f15">5A7UCDRFNTMF-547317724-39885</_dlc_DocId>
    <_dlc_DocIdUrl xmlns="0c26c3ef-5a2c-41bb-956e-56cb02cd1f15">
      <Url>https://aheadpartnership.sharepoint.com/Files/_layouts/15/DocIdRedir.aspx?ID=5A7UCDRFNTMF-547317724-39885</Url>
      <Description>5A7UCDRFNTMF-547317724-39885</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D2F922A74E8024F8229C8E376BDB8BD" ma:contentTypeVersion="9" ma:contentTypeDescription="Create a new document." ma:contentTypeScope="" ma:versionID="53e1b15b566999cbca82ea77e47a877b">
  <xsd:schema xmlns:xsd="http://www.w3.org/2001/XMLSchema" xmlns:xs="http://www.w3.org/2001/XMLSchema" xmlns:p="http://schemas.microsoft.com/office/2006/metadata/properties" xmlns:ns2="0c26c3ef-5a2c-41bb-956e-56cb02cd1f15" xmlns:ns3="5b23bf9c-4622-4c60-bcdf-b4a05b1bfa39" targetNamespace="http://schemas.microsoft.com/office/2006/metadata/properties" ma:root="true" ma:fieldsID="0d4793130226152297e76f944e1568a7" ns2:_="" ns3:_="">
    <xsd:import namespace="0c26c3ef-5a2c-41bb-956e-56cb02cd1f15"/>
    <xsd:import namespace="5b23bf9c-4622-4c60-bcdf-b4a05b1bfa39"/>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26c3ef-5a2c-41bb-956e-56cb02cd1f1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b23bf9c-4622-4c60-bcdf-b4a05b1bfa39"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A9FFDCB-060F-48CE-BB06-8BDA8228E781}">
  <ds:schemaRefs>
    <ds:schemaRef ds:uri="http://schemas.microsoft.com/sharepoint/v3/contenttype/forms"/>
  </ds:schemaRefs>
</ds:datastoreItem>
</file>

<file path=customXml/itemProps2.xml><?xml version="1.0" encoding="utf-8"?>
<ds:datastoreItem xmlns:ds="http://schemas.openxmlformats.org/officeDocument/2006/customXml" ds:itemID="{488DFDCB-16E3-48F9-8886-1A340AF87578}">
  <ds:schemaRefs>
    <ds:schemaRef ds:uri="http://purl.org/dc/terms/"/>
    <ds:schemaRef ds:uri="http://schemas.openxmlformats.org/package/2006/metadata/core-properties"/>
    <ds:schemaRef ds:uri="5b23bf9c-4622-4c60-bcdf-b4a05b1bfa39"/>
    <ds:schemaRef ds:uri="http://schemas.microsoft.com/office/2006/documentManagement/types"/>
    <ds:schemaRef ds:uri="http://schemas.microsoft.com/office/infopath/2007/PartnerControls"/>
    <ds:schemaRef ds:uri="http://purl.org/dc/elements/1.1/"/>
    <ds:schemaRef ds:uri="http://schemas.microsoft.com/office/2006/metadata/properties"/>
    <ds:schemaRef ds:uri="0c26c3ef-5a2c-41bb-956e-56cb02cd1f15"/>
    <ds:schemaRef ds:uri="http://www.w3.org/XML/1998/namespace"/>
    <ds:schemaRef ds:uri="http://purl.org/dc/dcmitype/"/>
  </ds:schemaRefs>
</ds:datastoreItem>
</file>

<file path=customXml/itemProps3.xml><?xml version="1.0" encoding="utf-8"?>
<ds:datastoreItem xmlns:ds="http://schemas.openxmlformats.org/officeDocument/2006/customXml" ds:itemID="{9F64EBD0-7BF2-4876-B35C-EB2E6FDAF5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26c3ef-5a2c-41bb-956e-56cb02cd1f15"/>
    <ds:schemaRef ds:uri="5b23bf9c-4622-4c60-bcdf-b4a05b1bfa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8F97F54-C47D-45CD-97CC-F293A71DCB8B}">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6594</TotalTime>
  <Words>1585</Words>
  <Application>Microsoft Macintosh PowerPoint</Application>
  <PresentationFormat>Custom</PresentationFormat>
  <Paragraphs>194</Paragraphs>
  <Slides>34</Slides>
  <Notes>32</Notes>
  <HiddenSlides>0</HiddenSlides>
  <MMClips>0</MMClips>
  <ScaleCrop>false</ScaleCrop>
  <HeadingPairs>
    <vt:vector size="4" baseType="variant">
      <vt:variant>
        <vt:lpstr>Design Template</vt:lpstr>
      </vt:variant>
      <vt:variant>
        <vt:i4>1</vt:i4>
      </vt:variant>
      <vt:variant>
        <vt:lpstr>Slide Titles</vt:lpstr>
      </vt:variant>
      <vt:variant>
        <vt:i4>34</vt:i4>
      </vt:variant>
    </vt:vector>
  </HeadingPairs>
  <TitlesOfParts>
    <vt:vector size="3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 </vt:lpstr>
      <vt:lpstr>Slide 31</vt:lpstr>
      <vt:lpstr>Slide 32</vt:lpstr>
      <vt:lpstr>Slide 33</vt:lpstr>
      <vt:lpstr>Slide 34</vt:lpstr>
    </vt:vector>
  </TitlesOfParts>
  <Company>Lapage PS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NPG - Citizenship Lesson 1</dc:title>
  <dc:creator>Chris O'Reilly</dc:creator>
  <cp:lastModifiedBy>beth</cp:lastModifiedBy>
  <cp:revision>125</cp:revision>
  <dcterms:created xsi:type="dcterms:W3CDTF">2018-01-30T09:06:26Z</dcterms:created>
  <dcterms:modified xsi:type="dcterms:W3CDTF">2018-01-30T09:17:30Z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0x0101003D2F922A74E8024F8229C8E376BDB8BD</vt:lpwstr>
  </property>
  <property fmtid="{D5CDD505-2E9C-101B-9397-08002B2CF9AE}" pid="3" name="_dlc_DocIdItemGuid">
    <vt:lpwstr>c7fd01cd-e946-4b77-aba8-82d5e0e9f2ea</vt:lpwstr>
  </property>
</Properties>
</file>