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256" r:id="rId6"/>
    <p:sldId id="281" r:id="rId7"/>
    <p:sldId id="257" r:id="rId8"/>
    <p:sldId id="260" r:id="rId9"/>
    <p:sldId id="261" r:id="rId10"/>
    <p:sldId id="292" r:id="rId11"/>
    <p:sldId id="293" r:id="rId12"/>
    <p:sldId id="294" r:id="rId13"/>
    <p:sldId id="295" r:id="rId14"/>
    <p:sldId id="258" r:id="rId15"/>
    <p:sldId id="284" r:id="rId16"/>
    <p:sldId id="296" r:id="rId17"/>
    <p:sldId id="271" r:id="rId18"/>
    <p:sldId id="297" r:id="rId19"/>
    <p:sldId id="298" r:id="rId20"/>
    <p:sldId id="279" r:id="rId21"/>
    <p:sldId id="300" r:id="rId22"/>
    <p:sldId id="283" r:id="rId23"/>
    <p:sldId id="301" r:id="rId24"/>
    <p:sldId id="263" r:id="rId25"/>
    <p:sldId id="302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 autoAdjust="0"/>
    <p:restoredTop sz="80401" autoAdjust="0"/>
  </p:normalViewPr>
  <p:slideViewPr>
    <p:cSldViewPr snapToGrid="0">
      <p:cViewPr varScale="1">
        <p:scale>
          <a:sx n="114" d="100"/>
          <a:sy n="114" d="100"/>
        </p:scale>
        <p:origin x="1200" y="168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42779-2647-4DB4-81F7-950DA65F16CC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62FD5-9C6D-45F8-BD7D-8E56D5D12E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8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71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Think, pair, share = take a minute to think, discuss this with a partner, then share yours ideas with the class.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60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82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73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7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0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41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context, “power sharing” refers to multiple households drawing their power from a limited supply of generators. Power sharing means households may only have limited access to electricity, to fulfil their basic energy needs.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86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43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71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79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06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4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/>
              <a:t>Show a series of pictures without giving away the topic of the lesson. </a:t>
            </a:r>
          </a:p>
          <a:p>
            <a:pPr marL="0" indent="0">
              <a:buNone/>
            </a:pPr>
            <a:r>
              <a:rPr lang="en-GB" sz="1200" dirty="0"/>
              <a:t>Students to discuss what they think is happening in the pictures. 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dirty="0"/>
              <a:t>What are the issues for consideration?</a:t>
            </a:r>
          </a:p>
          <a:p>
            <a:r>
              <a:rPr lang="en-GB" dirty="0"/>
              <a:t>What lies within our areas of responsibility?</a:t>
            </a:r>
          </a:p>
          <a:p>
            <a:r>
              <a:rPr lang="en-GB" dirty="0"/>
              <a:t>What are the immediate priorities? Consider the What, Why, When and How when exploring solutions.</a:t>
            </a:r>
          </a:p>
          <a:p>
            <a:r>
              <a:rPr lang="en-GB" dirty="0"/>
              <a:t>Who else do we need to work with?</a:t>
            </a:r>
          </a:p>
          <a:p>
            <a:r>
              <a:rPr lang="en-GB" dirty="0"/>
              <a:t>How do you think people feel?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4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8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06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1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854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62FD5-9C6D-45F8-BD7D-8E56D5D12E8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10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13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02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5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13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7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1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65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1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53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0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9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EDD4-09AA-47EC-91E7-31AB81680FBA}" type="datetimeFigureOut">
              <a:rPr lang="en-GB" smtClean="0"/>
              <a:pPr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7C91-B29B-47F2-8DFA-37F74A899F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9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999" cy="6889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964" y="2260436"/>
            <a:ext cx="8752496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Northern </a:t>
            </a:r>
            <a:r>
              <a:rPr lang="en-GB" sz="4000" dirty="0" err="1" smtClean="0">
                <a:solidFill>
                  <a:schemeClr val="bg1"/>
                </a:solidFill>
              </a:rPr>
              <a:t>Powergrid</a:t>
            </a:r>
            <a:r>
              <a:rPr lang="en-GB" sz="4000" dirty="0" smtClean="0">
                <a:solidFill>
                  <a:schemeClr val="bg1"/>
                </a:solidFill>
              </a:rPr>
              <a:t> – Engineering:</a:t>
            </a:r>
            <a:r>
              <a:rPr lang="en-GB" sz="3200" dirty="0" smtClean="0">
                <a:solidFill>
                  <a:schemeClr val="bg1"/>
                </a:solidFill>
              </a:rPr>
              <a:t/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Problem Solving and Power Issues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3553" y="3860228"/>
            <a:ext cx="601531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C00000"/>
                </a:solidFill>
              </a:rPr>
              <a:t>www.northernpowergrid.com</a:t>
            </a:r>
            <a:r>
              <a:rPr lang="en-GB" sz="1600" dirty="0">
                <a:solidFill>
                  <a:srgbClr val="C00000"/>
                </a:solidFill>
              </a:rPr>
              <a:t>/education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72753" y="3675528"/>
            <a:ext cx="349623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464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"/>
            <a:ext cx="12239998" cy="6883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2899765"/>
            <a:ext cx="4495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 are the Planning Engineer to supply electricity to a new housing development</a:t>
            </a:r>
            <a:r>
              <a:rPr lang="en-GB" sz="2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n-GB" sz="220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n-GB" sz="2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GB" sz="2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substation is 10 miles from the location with green land, a main road, gas lines and other residential and industrial developments in the way.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342094" y="2830463"/>
            <a:ext cx="42940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87280" y="2083411"/>
            <a:ext cx="4495160" cy="114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Scenario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13761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"/>
            <a:ext cx="12239999" cy="6883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7280" y="2083411"/>
            <a:ext cx="4495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Task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15200" y="2899765"/>
            <a:ext cx="4495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task is to identify the issues and propose a solution. </a:t>
            </a:r>
          </a:p>
          <a:p>
            <a:pPr lvl="0"/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 the map to route your power and the worksheet to document your decisions.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342094" y="2830463"/>
            <a:ext cx="42940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61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"/>
            <a:ext cx="12239999" cy="68891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9777" y="1768082"/>
            <a:ext cx="3741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cs typeface="Calibri Light" panose="020F0302020204030204" pitchFamily="34" charset="0"/>
              </a:rPr>
              <a:t>Issues to consider: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9777" y="2647352"/>
            <a:ext cx="5195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Generate a list of issues you might </a:t>
            </a:r>
            <a:r>
              <a:rPr lang="en-GB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face</a:t>
            </a:r>
            <a:r>
              <a:rPr lang="en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 </a:t>
            </a:r>
            <a:r>
              <a:rPr lang="en-GB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planning engineer. </a:t>
            </a:r>
            <a:endParaRPr lang="en-GB" sz="24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n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Consider how the electricity will be distributed. Who will see it? What land may it have to pass through? Who might 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 </a:t>
            </a:r>
            <a:r>
              <a:rPr lang="e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unhappy? 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lang="en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hy</a:t>
            </a:r>
            <a:r>
              <a:rPr lang="e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  <a:r>
              <a:rPr lang="en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What </a:t>
            </a:r>
            <a:r>
              <a:rPr lang="en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the power lines encased in?</a:t>
            </a:r>
          </a:p>
        </p:txBody>
      </p:sp>
    </p:spTree>
    <p:extLst>
      <p:ext uri="{BB962C8B-B14F-4D97-AF65-F5344CB8AC3E}">
        <p14:creationId xmlns:p14="http://schemas.microsoft.com/office/powerpoint/2010/main" val="7414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"/>
            <a:ext cx="12239999" cy="688918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423A0752-4D0D-41D2-9BB6-56C1F46F713E}"/>
              </a:ext>
            </a:extLst>
          </p:cNvPr>
          <p:cNvSpPr/>
          <p:nvPr/>
        </p:nvSpPr>
        <p:spPr>
          <a:xfrm>
            <a:off x="3867497" y="2715618"/>
            <a:ext cx="4457006" cy="44890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Noise Pollution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F9238B5F-07F2-490F-B923-04C8F2441989}"/>
              </a:ext>
            </a:extLst>
          </p:cNvPr>
          <p:cNvSpPr/>
          <p:nvPr/>
        </p:nvSpPr>
        <p:spPr>
          <a:xfrm>
            <a:off x="3891496" y="3388996"/>
            <a:ext cx="4457006" cy="44890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Disruption to traffic</a:t>
            </a: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89AB4263-C1A6-4250-A7FC-9EE53EF95E5A}"/>
              </a:ext>
            </a:extLst>
          </p:cNvPr>
          <p:cNvSpPr/>
          <p:nvPr/>
        </p:nvSpPr>
        <p:spPr>
          <a:xfrm>
            <a:off x="3891496" y="4086212"/>
            <a:ext cx="4457006" cy="44890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Visual Pollution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546C5374-850C-415B-92E5-3537CB4A353E}"/>
              </a:ext>
            </a:extLst>
          </p:cNvPr>
          <p:cNvSpPr/>
          <p:nvPr/>
        </p:nvSpPr>
        <p:spPr>
          <a:xfrm>
            <a:off x="3891496" y="4768166"/>
            <a:ext cx="4457006" cy="44890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Anything else?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0990" y="1571088"/>
            <a:ext cx="3350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cs typeface="Calibri Light" panose="020F0302020204030204" pitchFamily="34" charset="0"/>
              </a:rPr>
              <a:t>Issues to consider: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4732" y="2121129"/>
            <a:ext cx="942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cs typeface="Calibri Light" panose="020F0302020204030204" pitchFamily="34" charset="0"/>
              </a:rPr>
              <a:t>HINTS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6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"/>
            <a:ext cx="12239999" cy="6889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9777" y="1768082"/>
            <a:ext cx="3741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cs typeface="Calibri Light" panose="020F0302020204030204" pitchFamily="34" charset="0"/>
              </a:rPr>
              <a:t>Issues to consider: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9776" y="2647352"/>
            <a:ext cx="49861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there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any additional considerations</a:t>
            </a:r>
            <a:b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 consider? </a:t>
            </a:r>
          </a:p>
          <a:p>
            <a:pPr lvl="0"/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there any environmental concerns above or below 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ground?</a:t>
            </a:r>
          </a:p>
          <a:p>
            <a:pPr lvl="0"/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What might they 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be?</a:t>
            </a:r>
          </a:p>
        </p:txBody>
      </p:sp>
    </p:spTree>
    <p:extLst>
      <p:ext uri="{BB962C8B-B14F-4D97-AF65-F5344CB8AC3E}">
        <p14:creationId xmlns:p14="http://schemas.microsoft.com/office/powerpoint/2010/main" val="14497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9"/>
            <a:ext cx="12239999" cy="6889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9777" y="1768082"/>
            <a:ext cx="3741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cs typeface="Calibri Light" panose="020F0302020204030204" pitchFamily="34" charset="0"/>
              </a:rPr>
              <a:t>Issues to consider: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9777" y="2647352"/>
            <a:ext cx="54398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Where might additional cost 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incur?</a:t>
            </a:r>
          </a:p>
          <a:p>
            <a:pPr lvl="0"/>
            <a:endParaRPr lang="en-GB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What 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other teams of people need to get involved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lvl="0"/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0"/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Would 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change the costing?</a:t>
            </a:r>
          </a:p>
        </p:txBody>
      </p:sp>
    </p:spTree>
    <p:extLst>
      <p:ext uri="{BB962C8B-B14F-4D97-AF65-F5344CB8AC3E}">
        <p14:creationId xmlns:p14="http://schemas.microsoft.com/office/powerpoint/2010/main" val="18377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" y="1414"/>
            <a:ext cx="12240000" cy="68891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13107" y="4033092"/>
            <a:ext cx="1742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The Task!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687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60551" y="1229445"/>
            <a:ext cx="35269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community have expressed their concerns to the local council who have agreed to have a community meeting to enable local residents to present their thoughts on the proposed plans.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38677" cy="68884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6064" y="983224"/>
            <a:ext cx="4644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srgbClr val="C00000"/>
                </a:solidFill>
                <a:cs typeface="Calibri Light" panose="020F0302020204030204" pitchFamily="34" charset="0"/>
              </a:rPr>
              <a:t>Discussion</a:t>
            </a:r>
          </a:p>
          <a:p>
            <a:pPr lvl="0"/>
            <a:r>
              <a:rPr lang="en-GB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GB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400" dirty="0" smtClean="0">
                <a:latin typeface="+mj-lt"/>
                <a:cs typeface="Calibri Light" panose="020F0302020204030204" pitchFamily="34" charset="0"/>
              </a:rPr>
              <a:t>Share the issues you’ve identified and solutions you’ve suggested</a:t>
            </a:r>
            <a:br>
              <a:rPr lang="en-GB" sz="2400" dirty="0" smtClean="0">
                <a:latin typeface="+mj-lt"/>
                <a:cs typeface="Calibri Light" panose="020F0302020204030204" pitchFamily="34" charset="0"/>
              </a:rPr>
            </a:br>
            <a:r>
              <a:rPr lang="en-GB" sz="2400" dirty="0" smtClean="0">
                <a:latin typeface="+mj-lt"/>
                <a:cs typeface="Calibri Light" panose="020F0302020204030204" pitchFamily="34" charset="0"/>
              </a:rPr>
              <a:t>with the rest of the class.</a:t>
            </a: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436">
            <a:off x="5176553" y="3653533"/>
            <a:ext cx="2144957" cy="1492533"/>
          </a:xfrm>
          <a:prstGeom prst="rect">
            <a:avLst/>
          </a:prstGeom>
          <a:ln w="31750">
            <a:solidFill>
              <a:schemeClr val="tx1"/>
            </a:solidFill>
            <a:miter lim="800000"/>
          </a:ln>
          <a:effectLst>
            <a:outerShdw dist="101600" dir="2700000" algn="tl" rotWithShape="0">
              <a:prstClr val="black">
                <a:alpha val="86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1954937" y="1818340"/>
            <a:ext cx="42940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" y="1414"/>
            <a:ext cx="12240000" cy="6889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036" y="1290802"/>
            <a:ext cx="832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 life </a:t>
            </a:r>
            <a:r>
              <a:rPr lang="en-GB" sz="3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example: Self-healing cables </a:t>
            </a:r>
            <a:r>
              <a:rPr lang="en-GB" sz="4800" dirty="0">
                <a:solidFill>
                  <a:schemeClr val="bg1"/>
                </a:solidFill>
              </a:rPr>
              <a:t>	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18956" y="2589828"/>
            <a:ext cx="43209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Possible solution: Northern </a:t>
            </a:r>
            <a:r>
              <a:rPr lang="en-GB" sz="23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Powergrid</a:t>
            </a:r>
            <a:r>
              <a:rPr lang="en-GB" sz="2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have collaborated with a science and technology innovation company called </a:t>
            </a:r>
            <a:r>
              <a:rPr lang="en-GB" sz="23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Gnosys</a:t>
            </a:r>
            <a:r>
              <a:rPr lang="en-GB" sz="23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Global to research self-healing cables. These cables will have an additive in the fluid used to cool and insulate a regular cable. Now, when a crack or hole appears the fluid will react with the air and plug the gap.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5850" y="2272051"/>
            <a:ext cx="6841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0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" y="1414"/>
            <a:ext cx="12240000" cy="6889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036" y="1290802"/>
            <a:ext cx="832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 life </a:t>
            </a:r>
            <a:r>
              <a:rPr lang="en-GB" sz="3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example: Self-healing cables </a:t>
            </a:r>
            <a:r>
              <a:rPr lang="en-GB" sz="4800" dirty="0">
                <a:solidFill>
                  <a:schemeClr val="bg1"/>
                </a:solidFill>
              </a:rPr>
              <a:t>	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8956" y="2589828"/>
            <a:ext cx="43209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result: an environmentally friendlier new technology which could result in millions of pounds of savings each year. The lifespan of the cables is increased, </a:t>
            </a:r>
            <a: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b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 of disruption, </a:t>
            </a:r>
            <a: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pollution</a:t>
            </a:r>
            <a:b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4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</a:t>
            </a:r>
            <a:r>
              <a:rPr lang="en-GB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45850" y="2272051"/>
            <a:ext cx="6841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8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0000" cy="6887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77" y="1393115"/>
            <a:ext cx="7312152" cy="283464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4A71A09-DDC1-48D3-ACE5-97A18A9B9B57}"/>
              </a:ext>
            </a:extLst>
          </p:cNvPr>
          <p:cNvSpPr txBox="1">
            <a:spLocks/>
          </p:cNvSpPr>
          <p:nvPr/>
        </p:nvSpPr>
        <p:spPr bwMode="auto">
          <a:xfrm>
            <a:off x="5410200" y="4800600"/>
            <a:ext cx="3869482" cy="16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265113" indent="-2079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200"/>
              </a:spcBef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As a DNO we do not own the energy</a:t>
            </a:r>
            <a:br>
              <a:rPr lang="en-GB" sz="1600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we distribute – we charge electricity suppliers for the use of </a:t>
            </a:r>
            <a:r>
              <a:rPr lang="en-GB" sz="1600" smtClean="0">
                <a:solidFill>
                  <a:schemeClr val="bg1"/>
                </a:solidFill>
              </a:rPr>
              <a:t>our overhead lines and </a:t>
            </a:r>
            <a:r>
              <a:rPr lang="en-GB" sz="1600" dirty="0" smtClean="0">
                <a:solidFill>
                  <a:schemeClr val="bg1"/>
                </a:solidFill>
              </a:rPr>
              <a:t>cables to move energy they purchase from generators to </a:t>
            </a:r>
            <a:r>
              <a:rPr lang="en-GB" sz="1600" smtClean="0">
                <a:solidFill>
                  <a:schemeClr val="bg1"/>
                </a:solidFill>
              </a:rPr>
              <a:t>the customers they </a:t>
            </a:r>
            <a:r>
              <a:rPr lang="en-GB" sz="1600" dirty="0" smtClean="0">
                <a:solidFill>
                  <a:schemeClr val="bg1"/>
                </a:solidFill>
              </a:rPr>
              <a:t>supply.</a:t>
            </a:r>
          </a:p>
          <a:p>
            <a:pPr>
              <a:spcBef>
                <a:spcPts val="20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76133" y="4819061"/>
            <a:ext cx="20828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This charge </a:t>
            </a:r>
            <a:r>
              <a:rPr lang="en-GB" dirty="0">
                <a:solidFill>
                  <a:schemeClr val="bg1"/>
                </a:solidFill>
              </a:rPr>
              <a:t>to suppliers represents around </a:t>
            </a:r>
            <a:r>
              <a:rPr lang="en-GB" dirty="0" smtClean="0">
                <a:solidFill>
                  <a:schemeClr val="bg1"/>
                </a:solidFill>
              </a:rPr>
              <a:t>10% </a:t>
            </a:r>
            <a:r>
              <a:rPr lang="en-GB" dirty="0">
                <a:solidFill>
                  <a:schemeClr val="bg1"/>
                </a:solidFill>
              </a:rPr>
              <a:t>of customer’s bills.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4A71A09-DDC1-48D3-ACE5-97A18A9B9B57}"/>
              </a:ext>
            </a:extLst>
          </p:cNvPr>
          <p:cNvSpPr txBox="1">
            <a:spLocks/>
          </p:cNvSpPr>
          <p:nvPr/>
        </p:nvSpPr>
        <p:spPr bwMode="auto">
          <a:xfrm>
            <a:off x="3460217" y="4835116"/>
            <a:ext cx="1919561" cy="21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265113" indent="-2079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200"/>
              </a:spcBef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We distribute electricity to 3.9 million homes and businesses.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4A71A09-DDC1-48D3-ACE5-97A18A9B9B57}"/>
              </a:ext>
            </a:extLst>
          </p:cNvPr>
          <p:cNvSpPr txBox="1">
            <a:spLocks/>
          </p:cNvSpPr>
          <p:nvPr/>
        </p:nvSpPr>
        <p:spPr bwMode="auto">
          <a:xfrm>
            <a:off x="914400" y="4835116"/>
            <a:ext cx="2569534" cy="212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marL="265113" indent="-2079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ts val="200"/>
              </a:spcBef>
              <a:buClr>
                <a:schemeClr val="bg1"/>
              </a:buClr>
              <a:buSzPct val="100000"/>
              <a:buFont typeface="Arial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Northern </a:t>
            </a:r>
            <a:r>
              <a:rPr lang="en-GB" sz="1600" dirty="0" err="1" smtClean="0">
                <a:solidFill>
                  <a:schemeClr val="bg1"/>
                </a:solidFill>
              </a:rPr>
              <a:t>Powergrid</a:t>
            </a:r>
            <a:r>
              <a:rPr lang="en-GB" sz="1600" dirty="0" smtClean="0">
                <a:solidFill>
                  <a:schemeClr val="bg1"/>
                </a:solidFill>
              </a:rPr>
              <a:t> is the Distribution Network Operator (DNO) for the North East of England, Yorkshire and northern Lincolnshire.</a:t>
            </a:r>
          </a:p>
        </p:txBody>
      </p:sp>
    </p:spTree>
    <p:extLst>
      <p:ext uri="{BB962C8B-B14F-4D97-AF65-F5344CB8AC3E}">
        <p14:creationId xmlns:p14="http://schemas.microsoft.com/office/powerpoint/2010/main" val="3662551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" y="0"/>
            <a:ext cx="12237361" cy="6887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4635" y="1643896"/>
            <a:ext cx="65427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Next Steps</a:t>
            </a:r>
          </a:p>
          <a:p>
            <a:pPr lvl="0"/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Think about the infrastructure </a:t>
            </a: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</a:p>
          <a:p>
            <a:pPr lvl="0"/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local area - How </a:t>
            </a:r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the power supplied to your house? What </a:t>
            </a: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sort</a:t>
            </a:r>
            <a:b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issues may be faced if new </a:t>
            </a: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lines</a:t>
            </a:r>
            <a:b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 </a:t>
            </a:r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maintenance</a:t>
            </a: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were needed?</a:t>
            </a:r>
            <a: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n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" y="0"/>
            <a:ext cx="12237361" cy="6887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4634" y="1643896"/>
            <a:ext cx="695455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Next Steps</a:t>
            </a:r>
          </a:p>
          <a:p>
            <a:pPr lvl="0"/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Write </a:t>
            </a:r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short paragraph </a:t>
            </a: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explaining</a:t>
            </a:r>
            <a:b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GB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issues you have come up with.</a:t>
            </a:r>
          </a:p>
          <a:p>
            <a:pPr lvl="0"/>
            <a:endParaRPr lang="en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" y="0"/>
            <a:ext cx="12237361" cy="6887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2636" y="2334244"/>
            <a:ext cx="36747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Well done!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91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376"/>
            <a:ext cx="10515600" cy="1325563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" y="0"/>
            <a:ext cx="12237359" cy="6887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2890" y="1859440"/>
            <a:ext cx="322033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Learning Objectives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To work in a team to find solutions to real world problems given.</a:t>
            </a:r>
          </a:p>
          <a:p>
            <a:pPr marL="342900" indent="-342900">
              <a:buAutoNum type="arabicPeriod"/>
            </a:pPr>
            <a:r>
              <a:rPr lang="en-GB" dirty="0"/>
              <a:t>To gain understanding of potential job roles in utilities.</a:t>
            </a:r>
          </a:p>
          <a:p>
            <a:pPr marL="342900" indent="-342900">
              <a:buAutoNum type="arabicPeriod"/>
            </a:pPr>
            <a:r>
              <a:rPr lang="en-GB" dirty="0"/>
              <a:t>To justify decisions made when facing a design problem.</a:t>
            </a:r>
          </a:p>
        </p:txBody>
      </p:sp>
    </p:spTree>
    <p:extLst>
      <p:ext uri="{BB962C8B-B14F-4D97-AF65-F5344CB8AC3E}">
        <p14:creationId xmlns:p14="http://schemas.microsoft.com/office/powerpoint/2010/main" val="466458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38677" cy="6888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4841" y="2064654"/>
            <a:ext cx="69079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ea typeface="Arial" panose="020B0604020202020204" pitchFamily="34" charset="0"/>
              </a:rPr>
              <a:t>Identify </a:t>
            </a:r>
            <a:r>
              <a:rPr lang="en-GB" sz="4000" dirty="0">
                <a:latin typeface="Arial" panose="020B0604020202020204" pitchFamily="34" charset="0"/>
                <a:ea typeface="Arial" panose="020B0604020202020204" pitchFamily="34" charset="0"/>
              </a:rPr>
              <a:t>potential problems that can be faced during the installation of </a:t>
            </a:r>
            <a:r>
              <a:rPr lang="en-GB" sz="4000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electricity</a:t>
            </a:r>
            <a:r>
              <a:rPr lang="en-GB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ea typeface="Arial" panose="020B0604020202020204" pitchFamily="34" charset="0"/>
              </a:rPr>
              <a:t>lines.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454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" y="0"/>
            <a:ext cx="12237359" cy="688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" y="0"/>
            <a:ext cx="12237359" cy="68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237357" cy="68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237357" cy="68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38677" cy="6888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6818" y="1052531"/>
            <a:ext cx="4820859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Identify 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potential </a:t>
            </a:r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problems</a:t>
            </a:r>
          </a:p>
          <a:p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that 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can be faced during the installation of </a:t>
            </a:r>
            <a:r>
              <a:rPr lang="en-GB" sz="28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electricity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800" dirty="0" smtClean="0">
                <a:latin typeface="Calibri" charset="0"/>
                <a:ea typeface="Calibri" charset="0"/>
                <a:cs typeface="Calibri" charset="0"/>
              </a:rPr>
              <a:t>lines:</a:t>
            </a:r>
          </a:p>
          <a:p>
            <a:endParaRPr lang="en-GB" sz="11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  <a:ea typeface="Calibri" charset="0"/>
                <a:cs typeface="Calibri" charset="0"/>
              </a:rPr>
              <a:t>noise pollution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  <a:ea typeface="Calibri" charset="0"/>
                <a:cs typeface="Calibri" charset="0"/>
              </a:rPr>
              <a:t>visual pollution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  <a:ea typeface="Calibri" charset="0"/>
                <a:cs typeface="Calibri" charset="0"/>
              </a:rPr>
              <a:t>diminished access (to homes, amenities, businesses etc.)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j-lt"/>
                <a:ea typeface="Calibri" charset="0"/>
                <a:cs typeface="Calibri" charset="0"/>
              </a:rPr>
              <a:t>traffic </a:t>
            </a:r>
            <a:r>
              <a:rPr lang="en-US" sz="2200" dirty="0" smtClean="0">
                <a:latin typeface="+mj-lt"/>
                <a:ea typeface="Calibri" charset="0"/>
                <a:cs typeface="Calibri" charset="0"/>
              </a:rPr>
              <a:t>(disruption</a:t>
            </a:r>
            <a:r>
              <a:rPr lang="en-GB" sz="2200" dirty="0" smtClean="0">
                <a:latin typeface="+mj-lt"/>
                <a:ea typeface="Calibri" charset="0"/>
                <a:cs typeface="Calibri" charset="0"/>
              </a:rPr>
              <a:t>).</a:t>
            </a:r>
          </a:p>
          <a:p>
            <a:endParaRPr lang="en-GB" sz="1100" dirty="0" smtClean="0">
              <a:latin typeface="+mj-lt"/>
              <a:ea typeface="Calibri" charset="0"/>
              <a:cs typeface="Calibri" charset="0"/>
            </a:endParaRPr>
          </a:p>
          <a:p>
            <a:r>
              <a:rPr lang="en-GB" sz="2200" dirty="0" smtClean="0">
                <a:solidFill>
                  <a:srgbClr val="C00000"/>
                </a:solidFill>
                <a:latin typeface="+mj-lt"/>
                <a:ea typeface="Calibri" charset="0"/>
                <a:cs typeface="Calibri" charset="0"/>
              </a:rPr>
              <a:t>Are there any other issues to consider?</a:t>
            </a:r>
            <a:endParaRPr lang="en-US" sz="2200" dirty="0">
              <a:latin typeface="+mj-lt"/>
              <a:ea typeface="Calibri" charset="0"/>
              <a:cs typeface="Calibri" charset="0"/>
            </a:endParaRPr>
          </a:p>
          <a:p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c26c3ef-5a2c-41bb-956e-56cb02cd1f15">5A7UCDRFNTMF-547317724-39885</_dlc_DocId>
    <_dlc_DocIdUrl xmlns="0c26c3ef-5a2c-41bb-956e-56cb02cd1f15">
      <Url>https://aheadpartnership.sharepoint.com/Files/_layouts/15/DocIdRedir.aspx?ID=5A7UCDRFNTMF-547317724-39885</Url>
      <Description>5A7UCDRFNTMF-547317724-39885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2F922A74E8024F8229C8E376BDB8BD" ma:contentTypeVersion="9" ma:contentTypeDescription="Create a new document." ma:contentTypeScope="" ma:versionID="53e1b15b566999cbca82ea77e47a877b">
  <xsd:schema xmlns:xsd="http://www.w3.org/2001/XMLSchema" xmlns:xs="http://www.w3.org/2001/XMLSchema" xmlns:p="http://schemas.microsoft.com/office/2006/metadata/properties" xmlns:ns2="0c26c3ef-5a2c-41bb-956e-56cb02cd1f15" xmlns:ns3="5b23bf9c-4622-4c60-bcdf-b4a05b1bfa39" targetNamespace="http://schemas.microsoft.com/office/2006/metadata/properties" ma:root="true" ma:fieldsID="0d4793130226152297e76f944e1568a7" ns2:_="" ns3:_="">
    <xsd:import namespace="0c26c3ef-5a2c-41bb-956e-56cb02cd1f15"/>
    <xsd:import namespace="5b23bf9c-4622-4c60-bcdf-b4a05b1bfa3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6c3ef-5a2c-41bb-956e-56cb02cd1f1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3bf9c-4622-4c60-bcdf-b4a05b1bf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F97F54-C47D-45CD-97CC-F293A71DCB8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A9FFDCB-060F-48CE-BB06-8BDA8228E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DFDCB-16E3-48F9-8886-1A340AF87578}">
  <ds:schemaRefs>
    <ds:schemaRef ds:uri="http://purl.org/dc/terms/"/>
    <ds:schemaRef ds:uri="http://schemas.openxmlformats.org/package/2006/metadata/core-properties"/>
    <ds:schemaRef ds:uri="5b23bf9c-4622-4c60-bcdf-b4a05b1bfa3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c26c3ef-5a2c-41bb-956e-56cb02cd1f15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F64EBD0-7BF2-4876-B35C-EB2E6FDAF5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26c3ef-5a2c-41bb-956e-56cb02cd1f15"/>
    <ds:schemaRef ds:uri="5b23bf9c-4622-4c60-bcdf-b4a05b1bfa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660</Words>
  <Application>Microsoft Macintosh PowerPoint</Application>
  <PresentationFormat>Widescreen</PresentationFormat>
  <Paragraphs>96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Lapage PS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NPG - Citizenship Lesson 1</dc:title>
  <dc:creator>Chris O'Reilly</dc:creator>
  <cp:lastModifiedBy>Patrick Pyka | Blumilk</cp:lastModifiedBy>
  <cp:revision>95</cp:revision>
  <dcterms:created xsi:type="dcterms:W3CDTF">2018-01-30T08:05:53Z</dcterms:created>
  <dcterms:modified xsi:type="dcterms:W3CDTF">2018-02-01T09:49:38Z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0x0101003D2F922A74E8024F8229C8E376BDB8BD</vt:lpwstr>
  </property>
  <property fmtid="{D5CDD505-2E9C-101B-9397-08002B2CF9AE}" pid="3" name="_dlc_DocIdItemGuid">
    <vt:lpwstr>c7fd01cd-e946-4b77-aba8-82d5e0e9f2ea</vt:lpwstr>
  </property>
</Properties>
</file>