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5"/>
  </p:notesMasterIdLst>
  <p:sldIdLst>
    <p:sldId id="256" r:id="rId6"/>
    <p:sldId id="291" r:id="rId7"/>
    <p:sldId id="257" r:id="rId8"/>
    <p:sldId id="260" r:id="rId9"/>
    <p:sldId id="261" r:id="rId10"/>
    <p:sldId id="258" r:id="rId11"/>
    <p:sldId id="270" r:id="rId12"/>
    <p:sldId id="271" r:id="rId13"/>
    <p:sldId id="279" r:id="rId14"/>
    <p:sldId id="283" r:id="rId15"/>
    <p:sldId id="284" r:id="rId16"/>
    <p:sldId id="285" r:id="rId17"/>
    <p:sldId id="286" r:id="rId18"/>
    <p:sldId id="287" r:id="rId19"/>
    <p:sldId id="288" r:id="rId20"/>
    <p:sldId id="289" r:id="rId21"/>
    <p:sldId id="290" r:id="rId22"/>
    <p:sldId id="263" r:id="rId23"/>
    <p:sldId id="29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38" autoAdjust="0"/>
    <p:restoredTop sz="80362" autoAdjust="0"/>
  </p:normalViewPr>
  <p:slideViewPr>
    <p:cSldViewPr snapToGrid="0">
      <p:cViewPr varScale="1">
        <p:scale>
          <a:sx n="144" d="100"/>
          <a:sy n="144" d="100"/>
        </p:scale>
        <p:origin x="704" y="1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notesMaster" Target="notesMasters/notesMaster1.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customXml" Target="../customXml/item4.xml"/><Relationship Id="rId5" Type="http://schemas.openxmlformats.org/officeDocument/2006/relationships/slideMaster" Target="slideMasters/slide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542779-2647-4DB4-81F7-950DA65F16CC}" type="datetimeFigureOut">
              <a:rPr lang="en-GB" smtClean="0"/>
              <a:pPr/>
              <a:t>31/01/2018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562FD5-9C6D-45F8-BD7D-8E56D5D12E8A}" type="slidenum">
              <a:rPr lang="en-GB" smtClean="0"/>
              <a:pPr/>
              <a:t>‹#›</a:t>
            </a:fld>
            <a:endParaRPr lang="en-GB"/>
          </a:p>
        </p:txBody>
      </p:sp>
    </p:spTree>
    <p:extLst>
      <p:ext uri="{BB962C8B-B14F-4D97-AF65-F5344CB8AC3E}">
        <p14:creationId xmlns:p14="http://schemas.microsoft.com/office/powerpoint/2010/main" val="24540853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pPr/>
              <a:t>2</a:t>
            </a:fld>
            <a:endParaRPr lang="en-GB"/>
          </a:p>
        </p:txBody>
      </p:sp>
    </p:spTree>
    <p:extLst>
      <p:ext uri="{BB962C8B-B14F-4D97-AF65-F5344CB8AC3E}">
        <p14:creationId xmlns:p14="http://schemas.microsoft.com/office/powerpoint/2010/main" val="1174717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Think, pair, share = take a minute to think, discuss this with a partner, then share yours ideas with the class.</a:t>
            </a:r>
          </a:p>
          <a:p>
            <a:endParaRPr lang="en-GB" dirty="0"/>
          </a:p>
        </p:txBody>
      </p:sp>
      <p:sp>
        <p:nvSpPr>
          <p:cNvPr id="4" name="Slide Number Placeholder 3"/>
          <p:cNvSpPr>
            <a:spLocks noGrp="1"/>
          </p:cNvSpPr>
          <p:nvPr>
            <p:ph type="sldNum" sz="quarter" idx="10"/>
          </p:nvPr>
        </p:nvSpPr>
        <p:spPr/>
        <p:txBody>
          <a:bodyPr/>
          <a:lstStyle/>
          <a:p>
            <a:fld id="{BD562FD5-9C6D-45F8-BD7D-8E56D5D12E8A}" type="slidenum">
              <a:rPr lang="en-GB" smtClean="0"/>
              <a:pPr/>
              <a:t>11</a:t>
            </a:fld>
            <a:endParaRPr lang="en-GB"/>
          </a:p>
        </p:txBody>
      </p:sp>
    </p:spTree>
    <p:extLst>
      <p:ext uri="{BB962C8B-B14F-4D97-AF65-F5344CB8AC3E}">
        <p14:creationId xmlns:p14="http://schemas.microsoft.com/office/powerpoint/2010/main" val="17486064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Think, pair, share = take a minute to think, discuss this with a partner, then share yours ideas with the class.</a:t>
            </a:r>
          </a:p>
          <a:p>
            <a:endParaRPr lang="en-GB" dirty="0"/>
          </a:p>
        </p:txBody>
      </p:sp>
      <p:sp>
        <p:nvSpPr>
          <p:cNvPr id="4" name="Slide Number Placeholder 3"/>
          <p:cNvSpPr>
            <a:spLocks noGrp="1"/>
          </p:cNvSpPr>
          <p:nvPr>
            <p:ph type="sldNum" sz="quarter" idx="10"/>
          </p:nvPr>
        </p:nvSpPr>
        <p:spPr/>
        <p:txBody>
          <a:bodyPr/>
          <a:lstStyle/>
          <a:p>
            <a:fld id="{BD562FD5-9C6D-45F8-BD7D-8E56D5D12E8A}" type="slidenum">
              <a:rPr lang="en-GB" smtClean="0"/>
              <a:pPr/>
              <a:t>12</a:t>
            </a:fld>
            <a:endParaRPr lang="en-GB"/>
          </a:p>
        </p:txBody>
      </p:sp>
    </p:spTree>
    <p:extLst>
      <p:ext uri="{BB962C8B-B14F-4D97-AF65-F5344CB8AC3E}">
        <p14:creationId xmlns:p14="http://schemas.microsoft.com/office/powerpoint/2010/main" val="655275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Think, pair, share = take a minute to think, discuss this with a partner, then share yours ideas with the class.</a:t>
            </a:r>
          </a:p>
          <a:p>
            <a:endParaRPr lang="en-GB" dirty="0"/>
          </a:p>
        </p:txBody>
      </p:sp>
      <p:sp>
        <p:nvSpPr>
          <p:cNvPr id="4" name="Slide Number Placeholder 3"/>
          <p:cNvSpPr>
            <a:spLocks noGrp="1"/>
          </p:cNvSpPr>
          <p:nvPr>
            <p:ph type="sldNum" sz="quarter" idx="10"/>
          </p:nvPr>
        </p:nvSpPr>
        <p:spPr/>
        <p:txBody>
          <a:bodyPr/>
          <a:lstStyle/>
          <a:p>
            <a:fld id="{BD562FD5-9C6D-45F8-BD7D-8E56D5D12E8A}" type="slidenum">
              <a:rPr lang="en-GB" smtClean="0"/>
              <a:pPr/>
              <a:t>13</a:t>
            </a:fld>
            <a:endParaRPr lang="en-GB"/>
          </a:p>
        </p:txBody>
      </p:sp>
    </p:spTree>
    <p:extLst>
      <p:ext uri="{BB962C8B-B14F-4D97-AF65-F5344CB8AC3E}">
        <p14:creationId xmlns:p14="http://schemas.microsoft.com/office/powerpoint/2010/main" val="13261138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Think, pair, share = take a minute to think, discuss this with a partner, then share yours ideas with the class.</a:t>
            </a:r>
          </a:p>
          <a:p>
            <a:endParaRPr lang="en-GB" dirty="0"/>
          </a:p>
        </p:txBody>
      </p:sp>
      <p:sp>
        <p:nvSpPr>
          <p:cNvPr id="4" name="Slide Number Placeholder 3"/>
          <p:cNvSpPr>
            <a:spLocks noGrp="1"/>
          </p:cNvSpPr>
          <p:nvPr>
            <p:ph type="sldNum" sz="quarter" idx="10"/>
          </p:nvPr>
        </p:nvSpPr>
        <p:spPr/>
        <p:txBody>
          <a:bodyPr/>
          <a:lstStyle/>
          <a:p>
            <a:fld id="{BD562FD5-9C6D-45F8-BD7D-8E56D5D12E8A}" type="slidenum">
              <a:rPr lang="en-GB" smtClean="0"/>
              <a:pPr/>
              <a:t>14</a:t>
            </a:fld>
            <a:endParaRPr lang="en-GB"/>
          </a:p>
        </p:txBody>
      </p:sp>
    </p:spTree>
    <p:extLst>
      <p:ext uri="{BB962C8B-B14F-4D97-AF65-F5344CB8AC3E}">
        <p14:creationId xmlns:p14="http://schemas.microsoft.com/office/powerpoint/2010/main" val="511365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Think, pair, share = take a minute to think, discuss this with a partner, then share yours ideas with the class.</a:t>
            </a:r>
          </a:p>
          <a:p>
            <a:endParaRPr lang="en-GB" dirty="0"/>
          </a:p>
        </p:txBody>
      </p:sp>
      <p:sp>
        <p:nvSpPr>
          <p:cNvPr id="4" name="Slide Number Placeholder 3"/>
          <p:cNvSpPr>
            <a:spLocks noGrp="1"/>
          </p:cNvSpPr>
          <p:nvPr>
            <p:ph type="sldNum" sz="quarter" idx="10"/>
          </p:nvPr>
        </p:nvSpPr>
        <p:spPr/>
        <p:txBody>
          <a:bodyPr/>
          <a:lstStyle/>
          <a:p>
            <a:fld id="{BD562FD5-9C6D-45F8-BD7D-8E56D5D12E8A}" type="slidenum">
              <a:rPr lang="en-GB" smtClean="0"/>
              <a:pPr/>
              <a:t>15</a:t>
            </a:fld>
            <a:endParaRPr lang="en-GB"/>
          </a:p>
        </p:txBody>
      </p:sp>
    </p:spTree>
    <p:extLst>
      <p:ext uri="{BB962C8B-B14F-4D97-AF65-F5344CB8AC3E}">
        <p14:creationId xmlns:p14="http://schemas.microsoft.com/office/powerpoint/2010/main" val="16097866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Think, pair, share = take a minute to think, discuss this with a partner, then share yours ideas with the class.</a:t>
            </a:r>
          </a:p>
          <a:p>
            <a:endParaRPr lang="en-GB" dirty="0"/>
          </a:p>
        </p:txBody>
      </p:sp>
      <p:sp>
        <p:nvSpPr>
          <p:cNvPr id="4" name="Slide Number Placeholder 3"/>
          <p:cNvSpPr>
            <a:spLocks noGrp="1"/>
          </p:cNvSpPr>
          <p:nvPr>
            <p:ph type="sldNum" sz="quarter" idx="10"/>
          </p:nvPr>
        </p:nvSpPr>
        <p:spPr/>
        <p:txBody>
          <a:bodyPr/>
          <a:lstStyle/>
          <a:p>
            <a:fld id="{BD562FD5-9C6D-45F8-BD7D-8E56D5D12E8A}" type="slidenum">
              <a:rPr lang="en-GB" smtClean="0"/>
              <a:pPr/>
              <a:t>16</a:t>
            </a:fld>
            <a:endParaRPr lang="en-GB"/>
          </a:p>
        </p:txBody>
      </p:sp>
    </p:spTree>
    <p:extLst>
      <p:ext uri="{BB962C8B-B14F-4D97-AF65-F5344CB8AC3E}">
        <p14:creationId xmlns:p14="http://schemas.microsoft.com/office/powerpoint/2010/main" val="21303533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In this context, “power sharing” refers to multiple households drawing their power from a limited supply of generators. Power sharing means households may only have limited access to electricity, to fulfil their basic energy needs.</a:t>
            </a:r>
            <a:endParaRPr lang="en-GB" dirty="0"/>
          </a:p>
        </p:txBody>
      </p:sp>
      <p:sp>
        <p:nvSpPr>
          <p:cNvPr id="4" name="Slide Number Placeholder 3"/>
          <p:cNvSpPr>
            <a:spLocks noGrp="1"/>
          </p:cNvSpPr>
          <p:nvPr>
            <p:ph type="sldNum" sz="quarter" idx="10"/>
          </p:nvPr>
        </p:nvSpPr>
        <p:spPr/>
        <p:txBody>
          <a:bodyPr/>
          <a:lstStyle/>
          <a:p>
            <a:fld id="{BD562FD5-9C6D-45F8-BD7D-8E56D5D12E8A}" type="slidenum">
              <a:rPr lang="en-GB" smtClean="0"/>
              <a:pPr/>
              <a:t>17</a:t>
            </a:fld>
            <a:endParaRPr lang="en-GB"/>
          </a:p>
        </p:txBody>
      </p:sp>
    </p:spTree>
    <p:extLst>
      <p:ext uri="{BB962C8B-B14F-4D97-AF65-F5344CB8AC3E}">
        <p14:creationId xmlns:p14="http://schemas.microsoft.com/office/powerpoint/2010/main" val="13210602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pPr/>
              <a:t>18</a:t>
            </a:fld>
            <a:endParaRPr lang="en-GB"/>
          </a:p>
        </p:txBody>
      </p:sp>
    </p:spTree>
    <p:extLst>
      <p:ext uri="{BB962C8B-B14F-4D97-AF65-F5344CB8AC3E}">
        <p14:creationId xmlns:p14="http://schemas.microsoft.com/office/powerpoint/2010/main" val="8972060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pPr/>
              <a:t>19</a:t>
            </a:fld>
            <a:endParaRPr lang="en-GB"/>
          </a:p>
        </p:txBody>
      </p:sp>
    </p:spTree>
    <p:extLst>
      <p:ext uri="{BB962C8B-B14F-4D97-AF65-F5344CB8AC3E}">
        <p14:creationId xmlns:p14="http://schemas.microsoft.com/office/powerpoint/2010/main" val="333634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a:t>Show a series of pictures without giving away the topic of the lesson. </a:t>
            </a:r>
          </a:p>
          <a:p>
            <a:pPr marL="0" indent="0">
              <a:buNone/>
            </a:pPr>
            <a:r>
              <a:rPr lang="en-GB" sz="1200" dirty="0"/>
              <a:t>Students to discuss what they think is happening in the pictures. </a:t>
            </a:r>
          </a:p>
          <a:p>
            <a:pPr marL="0" indent="0">
              <a:buNone/>
            </a:pPr>
            <a:endParaRPr lang="en-GB" sz="1200" dirty="0"/>
          </a:p>
          <a:p>
            <a:r>
              <a:rPr lang="en-GB" dirty="0"/>
              <a:t>What are the issues for consideration?</a:t>
            </a:r>
          </a:p>
          <a:p>
            <a:r>
              <a:rPr lang="en-GB" dirty="0"/>
              <a:t>What lies within our areas of responsibility?</a:t>
            </a:r>
          </a:p>
          <a:p>
            <a:r>
              <a:rPr lang="en-GB" dirty="0"/>
              <a:t>What are the immediate priorities? Consider the What, Why, When and How when exploring solutions.</a:t>
            </a:r>
          </a:p>
          <a:p>
            <a:r>
              <a:rPr lang="en-GB" dirty="0"/>
              <a:t>Who else do we need to work with?</a:t>
            </a:r>
          </a:p>
          <a:p>
            <a:r>
              <a:rPr lang="en-GB" dirty="0"/>
              <a:t>How do you think people feel?</a:t>
            </a:r>
          </a:p>
          <a:p>
            <a:endParaRPr lang="en-GB" dirty="0"/>
          </a:p>
        </p:txBody>
      </p:sp>
      <p:sp>
        <p:nvSpPr>
          <p:cNvPr id="4" name="Slide Number Placeholder 3"/>
          <p:cNvSpPr>
            <a:spLocks noGrp="1"/>
          </p:cNvSpPr>
          <p:nvPr>
            <p:ph type="sldNum" sz="quarter" idx="10"/>
          </p:nvPr>
        </p:nvSpPr>
        <p:spPr/>
        <p:txBody>
          <a:bodyPr/>
          <a:lstStyle/>
          <a:p>
            <a:fld id="{BD562FD5-9C6D-45F8-BD7D-8E56D5D12E8A}" type="slidenum">
              <a:rPr lang="en-GB" smtClean="0"/>
              <a:pPr/>
              <a:t>3</a:t>
            </a:fld>
            <a:endParaRPr lang="en-GB"/>
          </a:p>
        </p:txBody>
      </p:sp>
    </p:spTree>
    <p:extLst>
      <p:ext uri="{BB962C8B-B14F-4D97-AF65-F5344CB8AC3E}">
        <p14:creationId xmlns:p14="http://schemas.microsoft.com/office/powerpoint/2010/main" val="3468047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pPr/>
              <a:t>4</a:t>
            </a:fld>
            <a:endParaRPr lang="en-GB"/>
          </a:p>
        </p:txBody>
      </p:sp>
    </p:spTree>
    <p:extLst>
      <p:ext uri="{BB962C8B-B14F-4D97-AF65-F5344CB8AC3E}">
        <p14:creationId xmlns:p14="http://schemas.microsoft.com/office/powerpoint/2010/main" val="17829875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pPr/>
              <a:t>5</a:t>
            </a:fld>
            <a:endParaRPr lang="en-GB"/>
          </a:p>
        </p:txBody>
      </p:sp>
    </p:spTree>
    <p:extLst>
      <p:ext uri="{BB962C8B-B14F-4D97-AF65-F5344CB8AC3E}">
        <p14:creationId xmlns:p14="http://schemas.microsoft.com/office/powerpoint/2010/main" val="1608063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pPr/>
              <a:t>6</a:t>
            </a:fld>
            <a:endParaRPr lang="en-GB"/>
          </a:p>
        </p:txBody>
      </p:sp>
    </p:spTree>
    <p:extLst>
      <p:ext uri="{BB962C8B-B14F-4D97-AF65-F5344CB8AC3E}">
        <p14:creationId xmlns:p14="http://schemas.microsoft.com/office/powerpoint/2010/main" val="2433531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In this context, “power sharing” refers to multiple households drawing their power from a limited supply of generators. Power sharing means households may only have limited access to electricity, to fulfil their basic energy needs.</a:t>
            </a:r>
            <a:endParaRPr lang="en-GB" dirty="0"/>
          </a:p>
        </p:txBody>
      </p:sp>
      <p:sp>
        <p:nvSpPr>
          <p:cNvPr id="4" name="Slide Number Placeholder 3"/>
          <p:cNvSpPr>
            <a:spLocks noGrp="1"/>
          </p:cNvSpPr>
          <p:nvPr>
            <p:ph type="sldNum" sz="quarter" idx="10"/>
          </p:nvPr>
        </p:nvSpPr>
        <p:spPr/>
        <p:txBody>
          <a:bodyPr/>
          <a:lstStyle/>
          <a:p>
            <a:fld id="{BD562FD5-9C6D-45F8-BD7D-8E56D5D12E8A}" type="slidenum">
              <a:rPr lang="en-GB" smtClean="0"/>
              <a:pPr/>
              <a:t>7</a:t>
            </a:fld>
            <a:endParaRPr lang="en-GB"/>
          </a:p>
        </p:txBody>
      </p:sp>
    </p:spTree>
    <p:extLst>
      <p:ext uri="{BB962C8B-B14F-4D97-AF65-F5344CB8AC3E}">
        <p14:creationId xmlns:p14="http://schemas.microsoft.com/office/powerpoint/2010/main" val="2068297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pPr/>
              <a:t>8</a:t>
            </a:fld>
            <a:endParaRPr lang="en-GB"/>
          </a:p>
        </p:txBody>
      </p:sp>
    </p:spTree>
    <p:extLst>
      <p:ext uri="{BB962C8B-B14F-4D97-AF65-F5344CB8AC3E}">
        <p14:creationId xmlns:p14="http://schemas.microsoft.com/office/powerpoint/2010/main" val="430373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pPr/>
              <a:t>9</a:t>
            </a:fld>
            <a:endParaRPr lang="en-GB"/>
          </a:p>
        </p:txBody>
      </p:sp>
    </p:spTree>
    <p:extLst>
      <p:ext uri="{BB962C8B-B14F-4D97-AF65-F5344CB8AC3E}">
        <p14:creationId xmlns:p14="http://schemas.microsoft.com/office/powerpoint/2010/main" val="61041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pPr/>
              <a:t>10</a:t>
            </a:fld>
            <a:endParaRPr lang="en-GB"/>
          </a:p>
        </p:txBody>
      </p:sp>
    </p:spTree>
    <p:extLst>
      <p:ext uri="{BB962C8B-B14F-4D97-AF65-F5344CB8AC3E}">
        <p14:creationId xmlns:p14="http://schemas.microsoft.com/office/powerpoint/2010/main" val="599432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B5BEDD4-09AA-47EC-91E7-31AB81680FBA}" type="datetimeFigureOut">
              <a:rPr lang="en-GB" smtClean="0"/>
              <a:pPr/>
              <a:t>31/01/2018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69A7C91-B29B-47F2-8DFA-37F74A899F16}" type="slidenum">
              <a:rPr lang="en-GB" smtClean="0"/>
              <a:pPr/>
              <a:t>‹#›</a:t>
            </a:fld>
            <a:endParaRPr lang="en-GB"/>
          </a:p>
        </p:txBody>
      </p:sp>
    </p:spTree>
    <p:extLst>
      <p:ext uri="{BB962C8B-B14F-4D97-AF65-F5344CB8AC3E}">
        <p14:creationId xmlns:p14="http://schemas.microsoft.com/office/powerpoint/2010/main" val="29501316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B5BEDD4-09AA-47EC-91E7-31AB81680FBA}" type="datetimeFigureOut">
              <a:rPr lang="en-GB" smtClean="0"/>
              <a:pPr/>
              <a:t>31/01/2018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69A7C91-B29B-47F2-8DFA-37F74A899F16}" type="slidenum">
              <a:rPr lang="en-GB" smtClean="0"/>
              <a:pPr/>
              <a:t>‹#›</a:t>
            </a:fld>
            <a:endParaRPr lang="en-GB"/>
          </a:p>
        </p:txBody>
      </p:sp>
    </p:spTree>
    <p:extLst>
      <p:ext uri="{BB962C8B-B14F-4D97-AF65-F5344CB8AC3E}">
        <p14:creationId xmlns:p14="http://schemas.microsoft.com/office/powerpoint/2010/main" val="2607023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B5BEDD4-09AA-47EC-91E7-31AB81680FBA}" type="datetimeFigureOut">
              <a:rPr lang="en-GB" smtClean="0"/>
              <a:pPr/>
              <a:t>31/01/2018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69A7C91-B29B-47F2-8DFA-37F74A899F16}" type="slidenum">
              <a:rPr lang="en-GB" smtClean="0"/>
              <a:pPr/>
              <a:t>‹#›</a:t>
            </a:fld>
            <a:endParaRPr lang="en-GB"/>
          </a:p>
        </p:txBody>
      </p:sp>
    </p:spTree>
    <p:extLst>
      <p:ext uri="{BB962C8B-B14F-4D97-AF65-F5344CB8AC3E}">
        <p14:creationId xmlns:p14="http://schemas.microsoft.com/office/powerpoint/2010/main" val="1375511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B5BEDD4-09AA-47EC-91E7-31AB81680FBA}" type="datetimeFigureOut">
              <a:rPr lang="en-GB" smtClean="0"/>
              <a:pPr/>
              <a:t>31/01/2018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69A7C91-B29B-47F2-8DFA-37F74A899F16}" type="slidenum">
              <a:rPr lang="en-GB" smtClean="0"/>
              <a:pPr/>
              <a:t>‹#›</a:t>
            </a:fld>
            <a:endParaRPr lang="en-GB"/>
          </a:p>
        </p:txBody>
      </p:sp>
    </p:spTree>
    <p:extLst>
      <p:ext uri="{BB962C8B-B14F-4D97-AF65-F5344CB8AC3E}">
        <p14:creationId xmlns:p14="http://schemas.microsoft.com/office/powerpoint/2010/main" val="3680131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5BEDD4-09AA-47EC-91E7-31AB81680FBA}" type="datetimeFigureOut">
              <a:rPr lang="en-GB" smtClean="0"/>
              <a:pPr/>
              <a:t>31/01/2018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69A7C91-B29B-47F2-8DFA-37F74A899F16}" type="slidenum">
              <a:rPr lang="en-GB" smtClean="0"/>
              <a:pPr/>
              <a:t>‹#›</a:t>
            </a:fld>
            <a:endParaRPr lang="en-GB"/>
          </a:p>
        </p:txBody>
      </p:sp>
    </p:spTree>
    <p:extLst>
      <p:ext uri="{BB962C8B-B14F-4D97-AF65-F5344CB8AC3E}">
        <p14:creationId xmlns:p14="http://schemas.microsoft.com/office/powerpoint/2010/main" val="2839575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B5BEDD4-09AA-47EC-91E7-31AB81680FBA}" type="datetimeFigureOut">
              <a:rPr lang="en-GB" smtClean="0"/>
              <a:pPr/>
              <a:t>31/01/2018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69A7C91-B29B-47F2-8DFA-37F74A899F16}" type="slidenum">
              <a:rPr lang="en-GB" smtClean="0"/>
              <a:pPr/>
              <a:t>‹#›</a:t>
            </a:fld>
            <a:endParaRPr lang="en-GB"/>
          </a:p>
        </p:txBody>
      </p:sp>
    </p:spTree>
    <p:extLst>
      <p:ext uri="{BB962C8B-B14F-4D97-AF65-F5344CB8AC3E}">
        <p14:creationId xmlns:p14="http://schemas.microsoft.com/office/powerpoint/2010/main" val="1067910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B5BEDD4-09AA-47EC-91E7-31AB81680FBA}" type="datetimeFigureOut">
              <a:rPr lang="en-GB" smtClean="0"/>
              <a:pPr/>
              <a:t>31/01/2018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69A7C91-B29B-47F2-8DFA-37F74A899F16}" type="slidenum">
              <a:rPr lang="en-GB" smtClean="0"/>
              <a:pPr/>
              <a:t>‹#›</a:t>
            </a:fld>
            <a:endParaRPr lang="en-GB"/>
          </a:p>
        </p:txBody>
      </p:sp>
    </p:spTree>
    <p:extLst>
      <p:ext uri="{BB962C8B-B14F-4D97-AF65-F5344CB8AC3E}">
        <p14:creationId xmlns:p14="http://schemas.microsoft.com/office/powerpoint/2010/main" val="1942655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B5BEDD4-09AA-47EC-91E7-31AB81680FBA}" type="datetimeFigureOut">
              <a:rPr lang="en-GB" smtClean="0"/>
              <a:pPr/>
              <a:t>31/01/2018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69A7C91-B29B-47F2-8DFA-37F74A899F16}" type="slidenum">
              <a:rPr lang="en-GB" smtClean="0"/>
              <a:pPr/>
              <a:t>‹#›</a:t>
            </a:fld>
            <a:endParaRPr lang="en-GB"/>
          </a:p>
        </p:txBody>
      </p:sp>
    </p:spTree>
    <p:extLst>
      <p:ext uri="{BB962C8B-B14F-4D97-AF65-F5344CB8AC3E}">
        <p14:creationId xmlns:p14="http://schemas.microsoft.com/office/powerpoint/2010/main" val="581712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5BEDD4-09AA-47EC-91E7-31AB81680FBA}" type="datetimeFigureOut">
              <a:rPr lang="en-GB" smtClean="0"/>
              <a:pPr/>
              <a:t>31/01/2018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69A7C91-B29B-47F2-8DFA-37F74A899F16}" type="slidenum">
              <a:rPr lang="en-GB" smtClean="0"/>
              <a:pPr/>
              <a:t>‹#›</a:t>
            </a:fld>
            <a:endParaRPr lang="en-GB"/>
          </a:p>
        </p:txBody>
      </p:sp>
    </p:spTree>
    <p:extLst>
      <p:ext uri="{BB962C8B-B14F-4D97-AF65-F5344CB8AC3E}">
        <p14:creationId xmlns:p14="http://schemas.microsoft.com/office/powerpoint/2010/main" val="3724536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B5BEDD4-09AA-47EC-91E7-31AB81680FBA}" type="datetimeFigureOut">
              <a:rPr lang="en-GB" smtClean="0"/>
              <a:pPr/>
              <a:t>31/01/2018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69A7C91-B29B-47F2-8DFA-37F74A899F16}" type="slidenum">
              <a:rPr lang="en-GB" smtClean="0"/>
              <a:pPr/>
              <a:t>‹#›</a:t>
            </a:fld>
            <a:endParaRPr lang="en-GB"/>
          </a:p>
        </p:txBody>
      </p:sp>
    </p:spTree>
    <p:extLst>
      <p:ext uri="{BB962C8B-B14F-4D97-AF65-F5344CB8AC3E}">
        <p14:creationId xmlns:p14="http://schemas.microsoft.com/office/powerpoint/2010/main" val="3710803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B5BEDD4-09AA-47EC-91E7-31AB81680FBA}" type="datetimeFigureOut">
              <a:rPr lang="en-GB" smtClean="0"/>
              <a:pPr/>
              <a:t>31/01/2018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69A7C91-B29B-47F2-8DFA-37F74A899F16}" type="slidenum">
              <a:rPr lang="en-GB" smtClean="0"/>
              <a:pPr/>
              <a:t>‹#›</a:t>
            </a:fld>
            <a:endParaRPr lang="en-GB"/>
          </a:p>
        </p:txBody>
      </p:sp>
    </p:spTree>
    <p:extLst>
      <p:ext uri="{BB962C8B-B14F-4D97-AF65-F5344CB8AC3E}">
        <p14:creationId xmlns:p14="http://schemas.microsoft.com/office/powerpoint/2010/main" val="197599245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5BEDD4-09AA-47EC-91E7-31AB81680FBA}" type="datetimeFigureOut">
              <a:rPr lang="en-GB" smtClean="0"/>
              <a:pPr/>
              <a:t>31/01/2018</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9A7C91-B29B-47F2-8DFA-37F74A899F16}" type="slidenum">
              <a:rPr lang="en-GB" smtClean="0"/>
              <a:pPr/>
              <a:t>‹#›</a:t>
            </a:fld>
            <a:endParaRPr lang="en-GB"/>
          </a:p>
        </p:txBody>
      </p:sp>
    </p:spTree>
    <p:extLst>
      <p:ext uri="{BB962C8B-B14F-4D97-AF65-F5344CB8AC3E}">
        <p14:creationId xmlns:p14="http://schemas.microsoft.com/office/powerpoint/2010/main" val="8789542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40000" cy="6889180"/>
          </a:xfrm>
          <a:prstGeom prst="rect">
            <a:avLst/>
          </a:prstGeom>
        </p:spPr>
      </p:pic>
      <p:sp>
        <p:nvSpPr>
          <p:cNvPr id="8" name="TextBox 7"/>
          <p:cNvSpPr txBox="1"/>
          <p:nvPr/>
        </p:nvSpPr>
        <p:spPr>
          <a:xfrm>
            <a:off x="1284964" y="2260436"/>
            <a:ext cx="8752496" cy="1200329"/>
          </a:xfrm>
          <a:prstGeom prst="rect">
            <a:avLst/>
          </a:prstGeom>
          <a:noFill/>
        </p:spPr>
        <p:txBody>
          <a:bodyPr wrap="square" rtlCol="0">
            <a:spAutoFit/>
          </a:bodyPr>
          <a:lstStyle/>
          <a:p>
            <a:pPr algn="ctr"/>
            <a:r>
              <a:rPr lang="en-GB" sz="4400" dirty="0">
                <a:solidFill>
                  <a:schemeClr val="bg1"/>
                </a:solidFill>
              </a:rPr>
              <a:t>Northern </a:t>
            </a:r>
            <a:r>
              <a:rPr lang="en-GB" sz="4400" dirty="0" smtClean="0">
                <a:solidFill>
                  <a:schemeClr val="bg1"/>
                </a:solidFill>
              </a:rPr>
              <a:t>Powergrid</a:t>
            </a:r>
            <a:r>
              <a:rPr lang="en-GB" sz="3200" dirty="0">
                <a:solidFill>
                  <a:schemeClr val="bg1"/>
                </a:solidFill>
              </a:rPr>
              <a:t/>
            </a:r>
            <a:br>
              <a:rPr lang="en-GB" sz="3200" dirty="0">
                <a:solidFill>
                  <a:schemeClr val="bg1"/>
                </a:solidFill>
              </a:rPr>
            </a:br>
            <a:r>
              <a:rPr lang="en-GB" sz="2800" dirty="0">
                <a:solidFill>
                  <a:schemeClr val="bg1"/>
                </a:solidFill>
              </a:rPr>
              <a:t>Renewable Energy and Community </a:t>
            </a:r>
            <a:r>
              <a:rPr lang="en-GB" sz="2800" dirty="0" smtClean="0">
                <a:solidFill>
                  <a:schemeClr val="bg1"/>
                </a:solidFill>
              </a:rPr>
              <a:t>Debates</a:t>
            </a:r>
            <a:endParaRPr lang="en-US" sz="3200" dirty="0">
              <a:solidFill>
                <a:schemeClr val="bg1"/>
              </a:solidFill>
            </a:endParaRPr>
          </a:p>
        </p:txBody>
      </p:sp>
      <p:sp>
        <p:nvSpPr>
          <p:cNvPr id="11" name="TextBox 10"/>
          <p:cNvSpPr txBox="1"/>
          <p:nvPr/>
        </p:nvSpPr>
        <p:spPr>
          <a:xfrm>
            <a:off x="2653553" y="4048692"/>
            <a:ext cx="6015318" cy="323732"/>
          </a:xfrm>
          <a:prstGeom prst="rect">
            <a:avLst/>
          </a:prstGeom>
          <a:noFill/>
        </p:spPr>
        <p:txBody>
          <a:bodyPr wrap="square" rtlCol="0">
            <a:spAutoFit/>
          </a:bodyPr>
          <a:lstStyle/>
          <a:p>
            <a:pPr algn="ctr"/>
            <a:r>
              <a:rPr lang="en-GB" sz="1500" dirty="0" err="1">
                <a:solidFill>
                  <a:schemeClr val="bg1"/>
                </a:solidFill>
              </a:rPr>
              <a:t>www.northernpowergrid.com</a:t>
            </a:r>
            <a:r>
              <a:rPr lang="en-GB" sz="1500" dirty="0">
                <a:solidFill>
                  <a:schemeClr val="bg1"/>
                </a:solidFill>
              </a:rPr>
              <a:t>/education</a:t>
            </a:r>
            <a:endParaRPr lang="en-US" sz="1500" dirty="0">
              <a:solidFill>
                <a:schemeClr val="bg1"/>
              </a:solidFill>
            </a:endParaRPr>
          </a:p>
        </p:txBody>
      </p:sp>
      <p:cxnSp>
        <p:nvCxnSpPr>
          <p:cNvPr id="4" name="Straight Connector 3"/>
          <p:cNvCxnSpPr/>
          <p:nvPr/>
        </p:nvCxnSpPr>
        <p:spPr>
          <a:xfrm>
            <a:off x="3872753" y="3675528"/>
            <a:ext cx="3496235" cy="0"/>
          </a:xfrm>
          <a:prstGeom prst="line">
            <a:avLst/>
          </a:prstGeom>
          <a:ln>
            <a:solidFill>
              <a:srgbClr val="C00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724464083"/>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6" y="0"/>
            <a:ext cx="12240000" cy="6892008"/>
          </a:xfrm>
          <a:prstGeom prst="rect">
            <a:avLst/>
          </a:prstGeom>
        </p:spPr>
      </p:pic>
      <p:sp>
        <p:nvSpPr>
          <p:cNvPr id="8" name="TextBox 7"/>
          <p:cNvSpPr txBox="1"/>
          <p:nvPr/>
        </p:nvSpPr>
        <p:spPr>
          <a:xfrm>
            <a:off x="1079957" y="2040374"/>
            <a:ext cx="7052646" cy="3293209"/>
          </a:xfrm>
          <a:prstGeom prst="rect">
            <a:avLst/>
          </a:prstGeom>
          <a:noFill/>
        </p:spPr>
        <p:txBody>
          <a:bodyPr wrap="square" rtlCol="0">
            <a:spAutoFit/>
          </a:bodyPr>
          <a:lstStyle/>
          <a:p>
            <a:pPr algn="ctr"/>
            <a:r>
              <a:rPr lang="en-GB" sz="4000" dirty="0">
                <a:solidFill>
                  <a:srgbClr val="C00000"/>
                </a:solidFill>
              </a:rPr>
              <a:t>TASK</a:t>
            </a:r>
            <a:r>
              <a:rPr lang="en-GB" sz="4000" dirty="0" smtClean="0">
                <a:solidFill>
                  <a:srgbClr val="C00000"/>
                </a:solidFill>
              </a:rPr>
              <a:t>:</a:t>
            </a:r>
            <a:endParaRPr lang="en-GB" sz="2800" dirty="0" smtClean="0">
              <a:solidFill>
                <a:srgbClr val="C00000"/>
              </a:solidFill>
            </a:endParaRPr>
          </a:p>
          <a:p>
            <a:pPr algn="ctr"/>
            <a:r>
              <a:rPr lang="en-GB" sz="2800" dirty="0" smtClean="0">
                <a:solidFill>
                  <a:srgbClr val="C00000"/>
                </a:solidFill>
                <a:latin typeface="+mj-lt"/>
              </a:rPr>
              <a:t>By the end of the lesson, you need to have come up with an argument as to where the wind turbines should be placed and why.</a:t>
            </a:r>
            <a:br>
              <a:rPr lang="en-GB" sz="2800" dirty="0" smtClean="0">
                <a:solidFill>
                  <a:srgbClr val="C00000"/>
                </a:solidFill>
                <a:latin typeface="+mj-lt"/>
              </a:rPr>
            </a:br>
            <a:r>
              <a:rPr lang="en-GB" sz="2800" dirty="0" smtClean="0">
                <a:solidFill>
                  <a:srgbClr val="C00000"/>
                </a:solidFill>
                <a:latin typeface="+mj-lt"/>
              </a:rPr>
              <a:t>Every other group, including the local council, will have the opportunity to question your ideas – so be ready with your answers!</a:t>
            </a:r>
            <a:endParaRPr lang="en-GB" sz="2800" dirty="0">
              <a:solidFill>
                <a:srgbClr val="C00000"/>
              </a:solidFill>
              <a:latin typeface="+mj-lt"/>
            </a:endParaRPr>
          </a:p>
        </p:txBody>
      </p:sp>
    </p:spTree>
    <p:extLst>
      <p:ext uri="{BB962C8B-B14F-4D97-AF65-F5344CB8AC3E}">
        <p14:creationId xmlns:p14="http://schemas.microsoft.com/office/powerpoint/2010/main" val="331990358"/>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14"/>
            <a:ext cx="12239999" cy="6889180"/>
          </a:xfrm>
          <a:prstGeom prst="rect">
            <a:avLst/>
          </a:prstGeom>
        </p:spPr>
      </p:pic>
      <p:sp>
        <p:nvSpPr>
          <p:cNvPr id="9" name="TextBox 8"/>
          <p:cNvSpPr txBox="1"/>
          <p:nvPr/>
        </p:nvSpPr>
        <p:spPr>
          <a:xfrm>
            <a:off x="7315200" y="2299497"/>
            <a:ext cx="4495160" cy="461665"/>
          </a:xfrm>
          <a:prstGeom prst="rect">
            <a:avLst/>
          </a:prstGeom>
          <a:noFill/>
        </p:spPr>
        <p:txBody>
          <a:bodyPr wrap="square" rtlCol="0">
            <a:spAutoFit/>
          </a:bodyPr>
          <a:lstStyle/>
          <a:p>
            <a:r>
              <a:rPr lang="en-GB" sz="2400" dirty="0" smtClean="0">
                <a:solidFill>
                  <a:schemeClr val="bg1"/>
                </a:solidFill>
              </a:rPr>
              <a:t>Resident 1</a:t>
            </a:r>
            <a:endParaRPr lang="en-US" sz="2400" dirty="0"/>
          </a:p>
        </p:txBody>
      </p:sp>
      <p:sp>
        <p:nvSpPr>
          <p:cNvPr id="11" name="TextBox 10"/>
          <p:cNvSpPr txBox="1"/>
          <p:nvPr/>
        </p:nvSpPr>
        <p:spPr>
          <a:xfrm>
            <a:off x="7315200" y="2899765"/>
            <a:ext cx="4495160" cy="707886"/>
          </a:xfrm>
          <a:prstGeom prst="rect">
            <a:avLst/>
          </a:prstGeom>
          <a:noFill/>
        </p:spPr>
        <p:txBody>
          <a:bodyPr wrap="square" rtlCol="0">
            <a:spAutoFit/>
          </a:bodyPr>
          <a:lstStyle/>
          <a:p>
            <a:r>
              <a:rPr lang="en-GB" sz="4000" smtClean="0">
                <a:solidFill>
                  <a:schemeClr val="bg1"/>
                </a:solidFill>
              </a:rPr>
              <a:t>A Conservationist</a:t>
            </a:r>
            <a:endParaRPr lang="en-GB" sz="4000" dirty="0">
              <a:solidFill>
                <a:schemeClr val="bg1"/>
              </a:solidFill>
            </a:endParaRPr>
          </a:p>
        </p:txBody>
      </p:sp>
      <p:cxnSp>
        <p:nvCxnSpPr>
          <p:cNvPr id="6" name="Straight Connector 5"/>
          <p:cNvCxnSpPr/>
          <p:nvPr/>
        </p:nvCxnSpPr>
        <p:spPr>
          <a:xfrm>
            <a:off x="7342094" y="2830463"/>
            <a:ext cx="4294094"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806561100"/>
      </p:ext>
    </p:extLst>
  </p:cSld>
  <p:clrMapOvr>
    <a:masterClrMapping/>
  </p:clrMapOvr>
  <p:transition spd="slow">
    <p:push/>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14"/>
            <a:ext cx="12239999" cy="6889180"/>
          </a:xfrm>
          <a:prstGeom prst="rect">
            <a:avLst/>
          </a:prstGeom>
        </p:spPr>
      </p:pic>
      <p:sp>
        <p:nvSpPr>
          <p:cNvPr id="9" name="TextBox 8"/>
          <p:cNvSpPr txBox="1"/>
          <p:nvPr/>
        </p:nvSpPr>
        <p:spPr>
          <a:xfrm>
            <a:off x="7315200" y="2299497"/>
            <a:ext cx="4495160" cy="461665"/>
          </a:xfrm>
          <a:prstGeom prst="rect">
            <a:avLst/>
          </a:prstGeom>
          <a:noFill/>
        </p:spPr>
        <p:txBody>
          <a:bodyPr wrap="square" rtlCol="0">
            <a:spAutoFit/>
          </a:bodyPr>
          <a:lstStyle/>
          <a:p>
            <a:r>
              <a:rPr lang="en-GB" sz="2400" dirty="0" smtClean="0">
                <a:solidFill>
                  <a:schemeClr val="bg1"/>
                </a:solidFill>
              </a:rPr>
              <a:t>Resident 2</a:t>
            </a:r>
            <a:endParaRPr lang="en-US" sz="2400" dirty="0"/>
          </a:p>
        </p:txBody>
      </p:sp>
      <p:sp>
        <p:nvSpPr>
          <p:cNvPr id="11" name="TextBox 10"/>
          <p:cNvSpPr txBox="1"/>
          <p:nvPr/>
        </p:nvSpPr>
        <p:spPr>
          <a:xfrm>
            <a:off x="7315200" y="2899765"/>
            <a:ext cx="4495160" cy="707886"/>
          </a:xfrm>
          <a:prstGeom prst="rect">
            <a:avLst/>
          </a:prstGeom>
          <a:noFill/>
        </p:spPr>
        <p:txBody>
          <a:bodyPr wrap="square" rtlCol="0">
            <a:spAutoFit/>
          </a:bodyPr>
          <a:lstStyle/>
          <a:p>
            <a:r>
              <a:rPr lang="en-GB" sz="4000" dirty="0" smtClean="0">
                <a:solidFill>
                  <a:schemeClr val="bg1"/>
                </a:solidFill>
              </a:rPr>
              <a:t>A School Teacher</a:t>
            </a:r>
            <a:endParaRPr lang="en-GB" sz="4000" dirty="0">
              <a:solidFill>
                <a:schemeClr val="bg1"/>
              </a:solidFill>
            </a:endParaRPr>
          </a:p>
        </p:txBody>
      </p:sp>
      <p:cxnSp>
        <p:nvCxnSpPr>
          <p:cNvPr id="6" name="Straight Connector 5"/>
          <p:cNvCxnSpPr/>
          <p:nvPr/>
        </p:nvCxnSpPr>
        <p:spPr>
          <a:xfrm>
            <a:off x="7342094" y="2830463"/>
            <a:ext cx="4294094"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514290903"/>
      </p:ext>
    </p:extLst>
  </p:cSld>
  <p:clrMapOvr>
    <a:masterClrMapping/>
  </p:clrMapOvr>
  <p:transition spd="slow">
    <p:push/>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14"/>
            <a:ext cx="12239999" cy="6889179"/>
          </a:xfrm>
          <a:prstGeom prst="rect">
            <a:avLst/>
          </a:prstGeom>
        </p:spPr>
      </p:pic>
      <p:sp>
        <p:nvSpPr>
          <p:cNvPr id="9" name="TextBox 8"/>
          <p:cNvSpPr txBox="1"/>
          <p:nvPr/>
        </p:nvSpPr>
        <p:spPr>
          <a:xfrm>
            <a:off x="7315200" y="2299497"/>
            <a:ext cx="4495160" cy="461665"/>
          </a:xfrm>
          <a:prstGeom prst="rect">
            <a:avLst/>
          </a:prstGeom>
          <a:noFill/>
        </p:spPr>
        <p:txBody>
          <a:bodyPr wrap="square" rtlCol="0">
            <a:spAutoFit/>
          </a:bodyPr>
          <a:lstStyle/>
          <a:p>
            <a:r>
              <a:rPr lang="en-GB" sz="2400" dirty="0" smtClean="0">
                <a:solidFill>
                  <a:schemeClr val="bg1"/>
                </a:solidFill>
              </a:rPr>
              <a:t>Resident 3</a:t>
            </a:r>
            <a:endParaRPr lang="en-US" sz="2400" dirty="0"/>
          </a:p>
        </p:txBody>
      </p:sp>
      <p:sp>
        <p:nvSpPr>
          <p:cNvPr id="11" name="TextBox 10"/>
          <p:cNvSpPr txBox="1"/>
          <p:nvPr/>
        </p:nvSpPr>
        <p:spPr>
          <a:xfrm>
            <a:off x="7315200" y="2899765"/>
            <a:ext cx="4495160" cy="707886"/>
          </a:xfrm>
          <a:prstGeom prst="rect">
            <a:avLst/>
          </a:prstGeom>
          <a:noFill/>
        </p:spPr>
        <p:txBody>
          <a:bodyPr wrap="square" rtlCol="0">
            <a:spAutoFit/>
          </a:bodyPr>
          <a:lstStyle/>
          <a:p>
            <a:r>
              <a:rPr lang="en-GB" sz="4000" dirty="0" smtClean="0">
                <a:solidFill>
                  <a:schemeClr val="bg1"/>
                </a:solidFill>
              </a:rPr>
              <a:t>A Business Owner</a:t>
            </a:r>
            <a:endParaRPr lang="en-GB" sz="4000" dirty="0">
              <a:solidFill>
                <a:schemeClr val="bg1"/>
              </a:solidFill>
            </a:endParaRPr>
          </a:p>
        </p:txBody>
      </p:sp>
      <p:cxnSp>
        <p:nvCxnSpPr>
          <p:cNvPr id="6" name="Straight Connector 5"/>
          <p:cNvCxnSpPr/>
          <p:nvPr/>
        </p:nvCxnSpPr>
        <p:spPr>
          <a:xfrm>
            <a:off x="7342094" y="2830463"/>
            <a:ext cx="4294094"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090878444"/>
      </p:ext>
    </p:extLst>
  </p:cSld>
  <p:clrMapOvr>
    <a:masterClrMapping/>
  </p:clrMapOvr>
  <p:transition spd="slow">
    <p:push/>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414"/>
            <a:ext cx="12239997" cy="6889179"/>
          </a:xfrm>
          <a:prstGeom prst="rect">
            <a:avLst/>
          </a:prstGeom>
        </p:spPr>
      </p:pic>
      <p:sp>
        <p:nvSpPr>
          <p:cNvPr id="9" name="TextBox 8"/>
          <p:cNvSpPr txBox="1"/>
          <p:nvPr/>
        </p:nvSpPr>
        <p:spPr>
          <a:xfrm>
            <a:off x="7315200" y="2299497"/>
            <a:ext cx="4495160" cy="461665"/>
          </a:xfrm>
          <a:prstGeom prst="rect">
            <a:avLst/>
          </a:prstGeom>
          <a:noFill/>
        </p:spPr>
        <p:txBody>
          <a:bodyPr wrap="square" rtlCol="0">
            <a:spAutoFit/>
          </a:bodyPr>
          <a:lstStyle/>
          <a:p>
            <a:r>
              <a:rPr lang="en-GB" sz="2400" dirty="0" smtClean="0">
                <a:solidFill>
                  <a:schemeClr val="bg1"/>
                </a:solidFill>
              </a:rPr>
              <a:t>Resident 4</a:t>
            </a:r>
            <a:endParaRPr lang="en-US" sz="2400" dirty="0"/>
          </a:p>
        </p:txBody>
      </p:sp>
      <p:sp>
        <p:nvSpPr>
          <p:cNvPr id="11" name="TextBox 10"/>
          <p:cNvSpPr txBox="1"/>
          <p:nvPr/>
        </p:nvSpPr>
        <p:spPr>
          <a:xfrm>
            <a:off x="7315200" y="2899765"/>
            <a:ext cx="4495160" cy="707886"/>
          </a:xfrm>
          <a:prstGeom prst="rect">
            <a:avLst/>
          </a:prstGeom>
          <a:noFill/>
        </p:spPr>
        <p:txBody>
          <a:bodyPr wrap="square" rtlCol="0">
            <a:spAutoFit/>
          </a:bodyPr>
          <a:lstStyle/>
          <a:p>
            <a:r>
              <a:rPr lang="en-GB" sz="4000" dirty="0" smtClean="0">
                <a:solidFill>
                  <a:schemeClr val="bg1"/>
                </a:solidFill>
              </a:rPr>
              <a:t>A Doctor</a:t>
            </a:r>
            <a:endParaRPr lang="en-GB" sz="4000" dirty="0">
              <a:solidFill>
                <a:schemeClr val="bg1"/>
              </a:solidFill>
            </a:endParaRPr>
          </a:p>
        </p:txBody>
      </p:sp>
      <p:cxnSp>
        <p:nvCxnSpPr>
          <p:cNvPr id="6" name="Straight Connector 5"/>
          <p:cNvCxnSpPr/>
          <p:nvPr/>
        </p:nvCxnSpPr>
        <p:spPr>
          <a:xfrm>
            <a:off x="7342094" y="2830463"/>
            <a:ext cx="4294094"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577618357"/>
      </p:ext>
    </p:extLst>
  </p:cSld>
  <p:clrMapOvr>
    <a:masterClrMapping/>
  </p:clrMapOvr>
  <p:transition spd="slow">
    <p:push/>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414"/>
            <a:ext cx="12239997" cy="6889178"/>
          </a:xfrm>
          <a:prstGeom prst="rect">
            <a:avLst/>
          </a:prstGeom>
        </p:spPr>
      </p:pic>
      <p:sp>
        <p:nvSpPr>
          <p:cNvPr id="9" name="TextBox 8"/>
          <p:cNvSpPr txBox="1"/>
          <p:nvPr/>
        </p:nvSpPr>
        <p:spPr>
          <a:xfrm>
            <a:off x="7315200" y="2299497"/>
            <a:ext cx="4495160" cy="461665"/>
          </a:xfrm>
          <a:prstGeom prst="rect">
            <a:avLst/>
          </a:prstGeom>
          <a:noFill/>
        </p:spPr>
        <p:txBody>
          <a:bodyPr wrap="square" rtlCol="0">
            <a:spAutoFit/>
          </a:bodyPr>
          <a:lstStyle/>
          <a:p>
            <a:r>
              <a:rPr lang="en-GB" sz="2400" dirty="0" smtClean="0">
                <a:solidFill>
                  <a:schemeClr val="bg1"/>
                </a:solidFill>
              </a:rPr>
              <a:t>Resident 5</a:t>
            </a:r>
            <a:endParaRPr lang="en-US" sz="2400" dirty="0"/>
          </a:p>
        </p:txBody>
      </p:sp>
      <p:sp>
        <p:nvSpPr>
          <p:cNvPr id="11" name="TextBox 10"/>
          <p:cNvSpPr txBox="1"/>
          <p:nvPr/>
        </p:nvSpPr>
        <p:spPr>
          <a:xfrm>
            <a:off x="7315200" y="2899765"/>
            <a:ext cx="4495160" cy="707886"/>
          </a:xfrm>
          <a:prstGeom prst="rect">
            <a:avLst/>
          </a:prstGeom>
          <a:noFill/>
        </p:spPr>
        <p:txBody>
          <a:bodyPr wrap="square" rtlCol="0">
            <a:spAutoFit/>
          </a:bodyPr>
          <a:lstStyle/>
          <a:p>
            <a:r>
              <a:rPr lang="en-GB" sz="4000" smtClean="0">
                <a:solidFill>
                  <a:schemeClr val="bg1"/>
                </a:solidFill>
              </a:rPr>
              <a:t>A Homeowner</a:t>
            </a:r>
            <a:endParaRPr lang="en-GB" sz="4000" dirty="0">
              <a:solidFill>
                <a:schemeClr val="bg1"/>
              </a:solidFill>
            </a:endParaRPr>
          </a:p>
        </p:txBody>
      </p:sp>
      <p:cxnSp>
        <p:nvCxnSpPr>
          <p:cNvPr id="6" name="Straight Connector 5"/>
          <p:cNvCxnSpPr/>
          <p:nvPr/>
        </p:nvCxnSpPr>
        <p:spPr>
          <a:xfrm>
            <a:off x="7342094" y="2830463"/>
            <a:ext cx="4294094"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08829957"/>
      </p:ext>
    </p:extLst>
  </p:cSld>
  <p:clrMapOvr>
    <a:masterClrMapping/>
  </p:clrMapOvr>
  <p:transition spd="slow">
    <p:push/>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1414"/>
            <a:ext cx="12239995" cy="6889178"/>
          </a:xfrm>
          <a:prstGeom prst="rect">
            <a:avLst/>
          </a:prstGeom>
        </p:spPr>
      </p:pic>
      <p:sp>
        <p:nvSpPr>
          <p:cNvPr id="9" name="TextBox 8"/>
          <p:cNvSpPr txBox="1"/>
          <p:nvPr/>
        </p:nvSpPr>
        <p:spPr>
          <a:xfrm>
            <a:off x="7315200" y="2299497"/>
            <a:ext cx="4495160" cy="461665"/>
          </a:xfrm>
          <a:prstGeom prst="rect">
            <a:avLst/>
          </a:prstGeom>
          <a:noFill/>
        </p:spPr>
        <p:txBody>
          <a:bodyPr wrap="square" rtlCol="0">
            <a:spAutoFit/>
          </a:bodyPr>
          <a:lstStyle/>
          <a:p>
            <a:r>
              <a:rPr lang="en-GB" sz="2400" dirty="0" smtClean="0">
                <a:solidFill>
                  <a:schemeClr val="bg1"/>
                </a:solidFill>
              </a:rPr>
              <a:t>Resident 6</a:t>
            </a:r>
            <a:endParaRPr lang="en-US" sz="2400" dirty="0"/>
          </a:p>
        </p:txBody>
      </p:sp>
      <p:sp>
        <p:nvSpPr>
          <p:cNvPr id="11" name="TextBox 10"/>
          <p:cNvSpPr txBox="1"/>
          <p:nvPr/>
        </p:nvSpPr>
        <p:spPr>
          <a:xfrm>
            <a:off x="7315200" y="2899765"/>
            <a:ext cx="4495160" cy="707886"/>
          </a:xfrm>
          <a:prstGeom prst="rect">
            <a:avLst/>
          </a:prstGeom>
          <a:noFill/>
        </p:spPr>
        <p:txBody>
          <a:bodyPr wrap="square" rtlCol="0">
            <a:spAutoFit/>
          </a:bodyPr>
          <a:lstStyle/>
          <a:p>
            <a:r>
              <a:rPr lang="en-GB" sz="4000" smtClean="0">
                <a:solidFill>
                  <a:schemeClr val="bg1"/>
                </a:solidFill>
              </a:rPr>
              <a:t>A Farmer</a:t>
            </a:r>
            <a:endParaRPr lang="en-GB" sz="4000" dirty="0">
              <a:solidFill>
                <a:schemeClr val="bg1"/>
              </a:solidFill>
            </a:endParaRPr>
          </a:p>
        </p:txBody>
      </p:sp>
      <p:cxnSp>
        <p:nvCxnSpPr>
          <p:cNvPr id="6" name="Straight Connector 5"/>
          <p:cNvCxnSpPr/>
          <p:nvPr/>
        </p:nvCxnSpPr>
        <p:spPr>
          <a:xfrm>
            <a:off x="7342094" y="2830463"/>
            <a:ext cx="4294094"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894747300"/>
      </p:ext>
    </p:extLst>
  </p:cSld>
  <p:clrMapOvr>
    <a:masterClrMapping/>
  </p:clrMapOvr>
  <p:transition spd="slow">
    <p:push/>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2"/>
            <a:ext cx="12240000" cy="6889180"/>
          </a:xfrm>
          <a:prstGeom prst="rect">
            <a:avLst/>
          </a:prstGeom>
        </p:spPr>
      </p:pic>
      <p:sp>
        <p:nvSpPr>
          <p:cNvPr id="8" name="TextBox 7"/>
          <p:cNvSpPr txBox="1"/>
          <p:nvPr/>
        </p:nvSpPr>
        <p:spPr>
          <a:xfrm>
            <a:off x="8060550" y="1229445"/>
            <a:ext cx="3749867" cy="6047809"/>
          </a:xfrm>
          <a:prstGeom prst="rect">
            <a:avLst/>
          </a:prstGeom>
          <a:noFill/>
        </p:spPr>
        <p:txBody>
          <a:bodyPr wrap="square" rtlCol="0">
            <a:spAutoFit/>
          </a:bodyPr>
          <a:lstStyle/>
          <a:p>
            <a:r>
              <a:rPr lang="en-GB" sz="3600" dirty="0">
                <a:solidFill>
                  <a:schemeClr val="bg1"/>
                </a:solidFill>
              </a:rPr>
              <a:t>At the community group...</a:t>
            </a:r>
            <a:endParaRPr lang="en-GB" sz="3600" dirty="0" smtClean="0">
              <a:solidFill>
                <a:schemeClr val="bg1"/>
              </a:solidFill>
            </a:endParaRPr>
          </a:p>
          <a:p>
            <a:endParaRPr lang="en-GB" sz="1100" dirty="0" smtClean="0">
              <a:solidFill>
                <a:schemeClr val="bg1"/>
              </a:solidFill>
            </a:endParaRPr>
          </a:p>
          <a:p>
            <a:r>
              <a:rPr lang="en-GB" sz="2400" dirty="0" smtClean="0">
                <a:solidFill>
                  <a:schemeClr val="bg1"/>
                </a:solidFill>
                <a:latin typeface="+mj-lt"/>
              </a:rPr>
              <a:t>First, the </a:t>
            </a:r>
            <a:r>
              <a:rPr lang="en-GB" sz="2400" dirty="0">
                <a:solidFill>
                  <a:schemeClr val="bg1"/>
                </a:solidFill>
                <a:latin typeface="+mj-lt"/>
              </a:rPr>
              <a:t>local council</a:t>
            </a:r>
            <a:r>
              <a:rPr lang="en-GB" sz="2400" dirty="0" smtClean="0">
                <a:solidFill>
                  <a:schemeClr val="bg1"/>
                </a:solidFill>
                <a:latin typeface="+mj-lt"/>
              </a:rPr>
              <a:t> will </a:t>
            </a:r>
            <a:r>
              <a:rPr lang="en-GB" sz="2400" dirty="0">
                <a:solidFill>
                  <a:schemeClr val="bg1"/>
                </a:solidFill>
                <a:latin typeface="+mj-lt"/>
              </a:rPr>
              <a:t>present the argument </a:t>
            </a:r>
            <a:r>
              <a:rPr lang="en-GB" sz="2400" dirty="0" smtClean="0">
                <a:solidFill>
                  <a:schemeClr val="bg1"/>
                </a:solidFill>
                <a:latin typeface="+mj-lt"/>
              </a:rPr>
              <a:t>for</a:t>
            </a:r>
            <a:br>
              <a:rPr lang="en-GB" sz="2400" dirty="0" smtClean="0">
                <a:solidFill>
                  <a:schemeClr val="bg1"/>
                </a:solidFill>
                <a:latin typeface="+mj-lt"/>
              </a:rPr>
            </a:br>
            <a:r>
              <a:rPr lang="en-GB" sz="2400" dirty="0" smtClean="0">
                <a:solidFill>
                  <a:schemeClr val="bg1"/>
                </a:solidFill>
                <a:latin typeface="+mj-lt"/>
              </a:rPr>
              <a:t>the </a:t>
            </a:r>
            <a:r>
              <a:rPr lang="en-GB" sz="2400" dirty="0">
                <a:solidFill>
                  <a:schemeClr val="bg1"/>
                </a:solidFill>
                <a:latin typeface="+mj-lt"/>
              </a:rPr>
              <a:t>proposed plan first.</a:t>
            </a:r>
          </a:p>
          <a:p>
            <a:r>
              <a:rPr lang="en-GB" sz="2400" dirty="0">
                <a:solidFill>
                  <a:schemeClr val="bg1"/>
                </a:solidFill>
                <a:latin typeface="+mj-lt"/>
              </a:rPr>
              <a:t>Next, the other groups will put across their arguments. Everyone will be given an opportunity to ask questions - so listen carefully!</a:t>
            </a:r>
          </a:p>
          <a:p>
            <a:endParaRPr lang="en-GB" sz="2800" dirty="0">
              <a:solidFill>
                <a:schemeClr val="bg1"/>
              </a:solidFill>
            </a:endParaRPr>
          </a:p>
          <a:p>
            <a:endParaRPr lang="en-GB" sz="2800" dirty="0">
              <a:solidFill>
                <a:schemeClr val="bg1"/>
              </a:solidFill>
            </a:endParaRPr>
          </a:p>
          <a:p>
            <a:endParaRPr lang="en-GB" sz="2800" dirty="0">
              <a:solidFill>
                <a:schemeClr val="bg1"/>
              </a:solidFill>
            </a:endParaRPr>
          </a:p>
          <a:p>
            <a:endParaRPr lang="en-GB" sz="2800" dirty="0"/>
          </a:p>
        </p:txBody>
      </p:sp>
    </p:spTree>
    <p:extLst>
      <p:ext uri="{BB962C8B-B14F-4D97-AF65-F5344CB8AC3E}">
        <p14:creationId xmlns:p14="http://schemas.microsoft.com/office/powerpoint/2010/main" val="228920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8" y="0"/>
            <a:ext cx="12237361" cy="6887695"/>
          </a:xfrm>
          <a:prstGeom prst="rect">
            <a:avLst/>
          </a:prstGeom>
        </p:spPr>
      </p:pic>
      <p:sp>
        <p:nvSpPr>
          <p:cNvPr id="9" name="Rectangle 8"/>
          <p:cNvSpPr/>
          <p:nvPr/>
        </p:nvSpPr>
        <p:spPr>
          <a:xfrm>
            <a:off x="1661278" y="1519520"/>
            <a:ext cx="5598082" cy="3354765"/>
          </a:xfrm>
          <a:prstGeom prst="rect">
            <a:avLst/>
          </a:prstGeom>
        </p:spPr>
        <p:txBody>
          <a:bodyPr wrap="square">
            <a:spAutoFit/>
          </a:bodyPr>
          <a:lstStyle/>
          <a:p>
            <a:r>
              <a:rPr lang="en-GB" sz="4400" b="1" dirty="0" smtClean="0">
                <a:solidFill>
                  <a:schemeClr val="bg1"/>
                </a:solidFill>
              </a:rPr>
              <a:t>Next Steps</a:t>
            </a:r>
          </a:p>
          <a:p>
            <a:r>
              <a:rPr lang="en-GB" sz="2400" dirty="0" smtClean="0">
                <a:solidFill>
                  <a:schemeClr val="bg1"/>
                </a:solidFill>
              </a:rPr>
              <a:t>For homework you are going to develop your persuasive writing skills. Your task</a:t>
            </a:r>
            <a:br>
              <a:rPr lang="en-GB" sz="2400" dirty="0" smtClean="0">
                <a:solidFill>
                  <a:schemeClr val="bg1"/>
                </a:solidFill>
              </a:rPr>
            </a:br>
            <a:r>
              <a:rPr lang="en-GB" sz="2400" dirty="0" smtClean="0">
                <a:solidFill>
                  <a:schemeClr val="bg1"/>
                </a:solidFill>
              </a:rPr>
              <a:t>is to write a letter to the local council expressing your views regarding the proposal. </a:t>
            </a:r>
            <a:r>
              <a:rPr lang="en-GB" sz="2400" dirty="0">
                <a:solidFill>
                  <a:schemeClr val="bg1"/>
                </a:solidFill>
              </a:rPr>
              <a:t>You should write is as if </a:t>
            </a:r>
            <a:r>
              <a:rPr lang="en-GB" sz="2400" dirty="0" smtClean="0">
                <a:solidFill>
                  <a:schemeClr val="bg1"/>
                </a:solidFill>
              </a:rPr>
              <a:t>you</a:t>
            </a:r>
            <a:br>
              <a:rPr lang="en-GB" sz="2400" dirty="0" smtClean="0">
                <a:solidFill>
                  <a:schemeClr val="bg1"/>
                </a:solidFill>
              </a:rPr>
            </a:br>
            <a:r>
              <a:rPr lang="en-GB" sz="2400" dirty="0" smtClean="0">
                <a:solidFill>
                  <a:schemeClr val="bg1"/>
                </a:solidFill>
              </a:rPr>
              <a:t>were </a:t>
            </a:r>
            <a:r>
              <a:rPr lang="en-GB" sz="2400" dirty="0">
                <a:solidFill>
                  <a:schemeClr val="bg1"/>
                </a:solidFill>
              </a:rPr>
              <a:t>a resident. Don't forget to</a:t>
            </a:r>
            <a:r>
              <a:rPr lang="en-GB" sz="2400" dirty="0" smtClean="0">
                <a:solidFill>
                  <a:schemeClr val="bg1"/>
                </a:solidFill>
              </a:rPr>
              <a:t> make</a:t>
            </a:r>
            <a:br>
              <a:rPr lang="en-GB" sz="2400" dirty="0" smtClean="0">
                <a:solidFill>
                  <a:schemeClr val="bg1"/>
                </a:solidFill>
              </a:rPr>
            </a:br>
            <a:r>
              <a:rPr lang="en-GB" sz="2400" dirty="0" smtClean="0">
                <a:solidFill>
                  <a:schemeClr val="bg1"/>
                </a:solidFill>
              </a:rPr>
              <a:t>use of the techniques opposite:</a:t>
            </a:r>
          </a:p>
        </p:txBody>
      </p:sp>
      <p:sp>
        <p:nvSpPr>
          <p:cNvPr id="6" name="Rectangle 5"/>
          <p:cNvSpPr/>
          <p:nvPr/>
        </p:nvSpPr>
        <p:spPr>
          <a:xfrm>
            <a:off x="7763326" y="2196629"/>
            <a:ext cx="2682240" cy="2677656"/>
          </a:xfrm>
          <a:prstGeom prst="rect">
            <a:avLst/>
          </a:prstGeom>
        </p:spPr>
        <p:txBody>
          <a:bodyPr wrap="square">
            <a:spAutoFit/>
          </a:bodyPr>
          <a:lstStyle/>
          <a:p>
            <a:r>
              <a:rPr lang="en-GB" sz="2400" b="1" dirty="0">
                <a:solidFill>
                  <a:schemeClr val="bg1"/>
                </a:solidFill>
              </a:rPr>
              <a:t>A</a:t>
            </a:r>
            <a:r>
              <a:rPr lang="en-GB" sz="2400" dirty="0">
                <a:solidFill>
                  <a:schemeClr val="bg1"/>
                </a:solidFill>
              </a:rPr>
              <a:t>lliteration</a:t>
            </a:r>
          </a:p>
          <a:p>
            <a:r>
              <a:rPr lang="en-GB" sz="2400" b="1" dirty="0">
                <a:solidFill>
                  <a:schemeClr val="bg1"/>
                </a:solidFill>
              </a:rPr>
              <a:t>F</a:t>
            </a:r>
            <a:r>
              <a:rPr lang="en-GB" sz="2400" dirty="0">
                <a:solidFill>
                  <a:schemeClr val="bg1"/>
                </a:solidFill>
              </a:rPr>
              <a:t>acts</a:t>
            </a:r>
          </a:p>
          <a:p>
            <a:r>
              <a:rPr lang="en-GB" sz="2400" b="1" dirty="0">
                <a:solidFill>
                  <a:schemeClr val="bg1"/>
                </a:solidFill>
              </a:rPr>
              <a:t>O</a:t>
            </a:r>
            <a:r>
              <a:rPr lang="en-GB" sz="2400" dirty="0">
                <a:solidFill>
                  <a:schemeClr val="bg1"/>
                </a:solidFill>
              </a:rPr>
              <a:t>pinion</a:t>
            </a:r>
          </a:p>
          <a:p>
            <a:r>
              <a:rPr lang="en-GB" sz="2400" b="1" dirty="0">
                <a:solidFill>
                  <a:schemeClr val="bg1"/>
                </a:solidFill>
              </a:rPr>
              <a:t>R</a:t>
            </a:r>
            <a:r>
              <a:rPr lang="en-GB" sz="2400" dirty="0">
                <a:solidFill>
                  <a:schemeClr val="bg1"/>
                </a:solidFill>
              </a:rPr>
              <a:t>hetorical question</a:t>
            </a:r>
          </a:p>
          <a:p>
            <a:r>
              <a:rPr lang="en-GB" sz="2400" b="1" dirty="0">
                <a:solidFill>
                  <a:schemeClr val="bg1"/>
                </a:solidFill>
              </a:rPr>
              <a:t>E</a:t>
            </a:r>
            <a:r>
              <a:rPr lang="en-GB" sz="2400" dirty="0">
                <a:solidFill>
                  <a:schemeClr val="bg1"/>
                </a:solidFill>
              </a:rPr>
              <a:t>motive language</a:t>
            </a:r>
          </a:p>
          <a:p>
            <a:r>
              <a:rPr lang="en-GB" sz="2400" b="1" dirty="0">
                <a:solidFill>
                  <a:schemeClr val="bg1"/>
                </a:solidFill>
              </a:rPr>
              <a:t>S</a:t>
            </a:r>
            <a:r>
              <a:rPr lang="en-GB" sz="2400" dirty="0">
                <a:solidFill>
                  <a:schemeClr val="bg1"/>
                </a:solidFill>
              </a:rPr>
              <a:t>tatistics</a:t>
            </a:r>
          </a:p>
          <a:p>
            <a:r>
              <a:rPr lang="en-GB" sz="2400" b="1" dirty="0">
                <a:solidFill>
                  <a:schemeClr val="bg1"/>
                </a:solidFill>
              </a:rPr>
              <a:t>T</a:t>
            </a:r>
            <a:r>
              <a:rPr lang="en-GB" sz="2400" dirty="0">
                <a:solidFill>
                  <a:schemeClr val="bg1"/>
                </a:solidFill>
              </a:rPr>
              <a:t>he power of </a:t>
            </a:r>
            <a:r>
              <a:rPr lang="en-GB" sz="2400" dirty="0" smtClean="0">
                <a:solidFill>
                  <a:schemeClr val="bg1"/>
                </a:solidFill>
              </a:rPr>
              <a:t>three</a:t>
            </a:r>
            <a:endParaRPr lang="en-GB" sz="2400" dirty="0">
              <a:solidFill>
                <a:schemeClr val="bg1"/>
              </a:solidFill>
            </a:endParaRPr>
          </a:p>
        </p:txBody>
      </p:sp>
    </p:spTree>
    <p:extLst>
      <p:ext uri="{BB962C8B-B14F-4D97-AF65-F5344CB8AC3E}">
        <p14:creationId xmlns:p14="http://schemas.microsoft.com/office/powerpoint/2010/main" val="1964239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8" y="0"/>
            <a:ext cx="12237361" cy="6887695"/>
          </a:xfrm>
          <a:prstGeom prst="rect">
            <a:avLst/>
          </a:prstGeom>
        </p:spPr>
      </p:pic>
      <p:sp>
        <p:nvSpPr>
          <p:cNvPr id="2" name="Rectangle 1"/>
          <p:cNvSpPr/>
          <p:nvPr/>
        </p:nvSpPr>
        <p:spPr>
          <a:xfrm>
            <a:off x="4282636" y="2334244"/>
            <a:ext cx="3674724" cy="1015663"/>
          </a:xfrm>
          <a:prstGeom prst="rect">
            <a:avLst/>
          </a:prstGeom>
        </p:spPr>
        <p:txBody>
          <a:bodyPr wrap="none">
            <a:spAutoFit/>
          </a:bodyPr>
          <a:lstStyle/>
          <a:p>
            <a:r>
              <a:rPr lang="en-GB" sz="6000" b="1" dirty="0" smtClean="0">
                <a:solidFill>
                  <a:schemeClr val="bg1"/>
                </a:solidFill>
              </a:rPr>
              <a:t>Well done!</a:t>
            </a:r>
            <a:endParaRPr lang="en-US" sz="6000" dirty="0"/>
          </a:p>
        </p:txBody>
      </p:sp>
    </p:spTree>
    <p:extLst>
      <p:ext uri="{BB962C8B-B14F-4D97-AF65-F5344CB8AC3E}">
        <p14:creationId xmlns:p14="http://schemas.microsoft.com/office/powerpoint/2010/main" val="1307778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240000" cy="688769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7877" y="1393115"/>
            <a:ext cx="7312152" cy="2834640"/>
          </a:xfrm>
          <a:prstGeom prst="rect">
            <a:avLst/>
          </a:prstGeom>
        </p:spPr>
      </p:pic>
      <p:sp>
        <p:nvSpPr>
          <p:cNvPr id="7" name="Title 2">
            <a:extLst>
              <a:ext uri="{FF2B5EF4-FFF2-40B4-BE49-F238E27FC236}">
                <a16:creationId xmlns:mc="http://schemas.openxmlformats.org/markup-compatibility/2006" xmlns:mv="urn:schemas-microsoft-com:mac:vml" xmlns:a16="http://schemas.microsoft.com/office/drawing/2014/main" xmlns="" id="{84A71A09-DDC1-48D3-ACE5-97A18A9B9B57}"/>
              </a:ext>
            </a:extLst>
          </p:cNvPr>
          <p:cNvSpPr txBox="1">
            <a:spLocks/>
          </p:cNvSpPr>
          <p:nvPr/>
        </p:nvSpPr>
        <p:spPr bwMode="auto">
          <a:xfrm>
            <a:off x="5410200" y="4800600"/>
            <a:ext cx="3869482" cy="1613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marL="265113" indent="-207963"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spcBef>
                <a:spcPts val="200"/>
              </a:spcBef>
              <a:buClr>
                <a:schemeClr val="bg1"/>
              </a:buClr>
              <a:buSzPct val="100000"/>
              <a:buFont typeface="Arial" charset="0"/>
              <a:buChar char="•"/>
            </a:pPr>
            <a:r>
              <a:rPr lang="en-GB" sz="1600" dirty="0" smtClean="0">
                <a:solidFill>
                  <a:schemeClr val="bg1"/>
                </a:solidFill>
              </a:rPr>
              <a:t>As a DNO we do not own the energy</a:t>
            </a:r>
            <a:br>
              <a:rPr lang="en-GB" sz="1600" dirty="0" smtClean="0">
                <a:solidFill>
                  <a:schemeClr val="bg1"/>
                </a:solidFill>
              </a:rPr>
            </a:br>
            <a:r>
              <a:rPr lang="en-GB" sz="1600" dirty="0" smtClean="0">
                <a:solidFill>
                  <a:schemeClr val="bg1"/>
                </a:solidFill>
              </a:rPr>
              <a:t>we distribute – we charge electricity suppliers for the use of </a:t>
            </a:r>
            <a:r>
              <a:rPr lang="en-GB" sz="1600" dirty="0" smtClean="0">
                <a:solidFill>
                  <a:schemeClr val="bg1"/>
                </a:solidFill>
              </a:rPr>
              <a:t>lines and </a:t>
            </a:r>
            <a:r>
              <a:rPr lang="en-GB" sz="1600" dirty="0" smtClean="0">
                <a:solidFill>
                  <a:schemeClr val="bg1"/>
                </a:solidFill>
              </a:rPr>
              <a:t>cables to move energy they purchase from generators to the customers</a:t>
            </a:r>
            <a:br>
              <a:rPr lang="en-GB" sz="1600" dirty="0" smtClean="0">
                <a:solidFill>
                  <a:schemeClr val="bg1"/>
                </a:solidFill>
              </a:rPr>
            </a:br>
            <a:r>
              <a:rPr lang="en-GB" sz="1600" dirty="0" smtClean="0">
                <a:solidFill>
                  <a:schemeClr val="bg1"/>
                </a:solidFill>
              </a:rPr>
              <a:t>they supply.</a:t>
            </a:r>
          </a:p>
          <a:p>
            <a:pPr>
              <a:spcBef>
                <a:spcPts val="200"/>
              </a:spcBef>
              <a:buClr>
                <a:schemeClr val="tx1"/>
              </a:buClr>
              <a:buSzPct val="100000"/>
              <a:buFont typeface="Arial" charset="0"/>
              <a:buChar char="•"/>
            </a:pPr>
            <a:endParaRPr lang="en-GB" sz="1600" dirty="0">
              <a:solidFill>
                <a:schemeClr val="bg1"/>
              </a:solidFill>
            </a:endParaRPr>
          </a:p>
        </p:txBody>
      </p:sp>
      <p:sp>
        <p:nvSpPr>
          <p:cNvPr id="11" name="Rectangle 10"/>
          <p:cNvSpPr/>
          <p:nvPr/>
        </p:nvSpPr>
        <p:spPr>
          <a:xfrm>
            <a:off x="9376133" y="4819061"/>
            <a:ext cx="2082881" cy="1477328"/>
          </a:xfrm>
          <a:prstGeom prst="rect">
            <a:avLst/>
          </a:prstGeom>
        </p:spPr>
        <p:txBody>
          <a:bodyPr wrap="square">
            <a:spAutoFit/>
          </a:bodyPr>
          <a:lstStyle/>
          <a:p>
            <a:pPr marL="285750" indent="-285750">
              <a:buClr>
                <a:schemeClr val="bg1"/>
              </a:buClr>
              <a:buSzPct val="100000"/>
              <a:buFont typeface="Arial" charset="0"/>
              <a:buChar char="•"/>
            </a:pPr>
            <a:r>
              <a:rPr lang="en-GB" dirty="0" smtClean="0">
                <a:solidFill>
                  <a:schemeClr val="bg1"/>
                </a:solidFill>
              </a:rPr>
              <a:t>This charge </a:t>
            </a:r>
            <a:r>
              <a:rPr lang="en-GB" dirty="0">
                <a:solidFill>
                  <a:schemeClr val="bg1"/>
                </a:solidFill>
              </a:rPr>
              <a:t>to suppliers represents around </a:t>
            </a:r>
            <a:r>
              <a:rPr lang="en-GB" dirty="0" smtClean="0">
                <a:solidFill>
                  <a:schemeClr val="bg1"/>
                </a:solidFill>
              </a:rPr>
              <a:t>10% </a:t>
            </a:r>
            <a:r>
              <a:rPr lang="en-GB" dirty="0">
                <a:solidFill>
                  <a:schemeClr val="bg1"/>
                </a:solidFill>
              </a:rPr>
              <a:t>of customer’s bills.</a:t>
            </a:r>
          </a:p>
        </p:txBody>
      </p:sp>
      <p:sp>
        <p:nvSpPr>
          <p:cNvPr id="12" name="Title 2">
            <a:extLst>
              <a:ext uri="{FF2B5EF4-FFF2-40B4-BE49-F238E27FC236}">
                <a16:creationId xmlns:mc="http://schemas.openxmlformats.org/markup-compatibility/2006" xmlns:mv="urn:schemas-microsoft-com:mac:vml" xmlns:a16="http://schemas.microsoft.com/office/drawing/2014/main" xmlns="" id="{84A71A09-DDC1-48D3-ACE5-97A18A9B9B57}"/>
              </a:ext>
            </a:extLst>
          </p:cNvPr>
          <p:cNvSpPr txBox="1">
            <a:spLocks/>
          </p:cNvSpPr>
          <p:nvPr/>
        </p:nvSpPr>
        <p:spPr bwMode="auto">
          <a:xfrm>
            <a:off x="3460217" y="4835116"/>
            <a:ext cx="1919561" cy="2121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marL="265113" indent="-207963"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spcBef>
                <a:spcPts val="200"/>
              </a:spcBef>
              <a:buClr>
                <a:schemeClr val="bg1"/>
              </a:buClr>
              <a:buSzPct val="100000"/>
              <a:buFont typeface="Arial" charset="0"/>
              <a:buChar char="•"/>
            </a:pPr>
            <a:r>
              <a:rPr lang="en-GB" sz="1600" dirty="0" smtClean="0">
                <a:solidFill>
                  <a:schemeClr val="bg1"/>
                </a:solidFill>
              </a:rPr>
              <a:t>We distribute electricity to 3.9 million homes and businesses.</a:t>
            </a:r>
          </a:p>
        </p:txBody>
      </p:sp>
      <p:sp>
        <p:nvSpPr>
          <p:cNvPr id="13" name="Title 2">
            <a:extLst>
              <a:ext uri="{FF2B5EF4-FFF2-40B4-BE49-F238E27FC236}">
                <a16:creationId xmlns:mc="http://schemas.openxmlformats.org/markup-compatibility/2006" xmlns:mv="urn:schemas-microsoft-com:mac:vml" xmlns:a16="http://schemas.microsoft.com/office/drawing/2014/main" xmlns="" id="{84A71A09-DDC1-48D3-ACE5-97A18A9B9B57}"/>
              </a:ext>
            </a:extLst>
          </p:cNvPr>
          <p:cNvSpPr txBox="1">
            <a:spLocks/>
          </p:cNvSpPr>
          <p:nvPr/>
        </p:nvSpPr>
        <p:spPr bwMode="auto">
          <a:xfrm>
            <a:off x="914400" y="4835116"/>
            <a:ext cx="2569534" cy="2121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marL="265113" indent="-207963"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spcBef>
                <a:spcPts val="200"/>
              </a:spcBef>
              <a:buClr>
                <a:schemeClr val="bg1"/>
              </a:buClr>
              <a:buSzPct val="100000"/>
              <a:buFont typeface="Arial" charset="0"/>
              <a:buChar char="•"/>
            </a:pPr>
            <a:r>
              <a:rPr lang="en-GB" sz="1600" dirty="0" smtClean="0">
                <a:solidFill>
                  <a:schemeClr val="bg1"/>
                </a:solidFill>
              </a:rPr>
              <a:t>Northern </a:t>
            </a:r>
            <a:r>
              <a:rPr lang="en-GB" sz="1600" dirty="0" err="1" smtClean="0">
                <a:solidFill>
                  <a:schemeClr val="bg1"/>
                </a:solidFill>
              </a:rPr>
              <a:t>Powergrid</a:t>
            </a:r>
            <a:r>
              <a:rPr lang="en-GB" sz="1600" dirty="0" smtClean="0">
                <a:solidFill>
                  <a:schemeClr val="bg1"/>
                </a:solidFill>
              </a:rPr>
              <a:t> is the Distribution Network Operator (DNO) for the North East of England, Yorkshire and northern Lincolnshire.</a:t>
            </a:r>
          </a:p>
        </p:txBody>
      </p:sp>
    </p:spTree>
    <p:extLst>
      <p:ext uri="{BB962C8B-B14F-4D97-AF65-F5344CB8AC3E}">
        <p14:creationId xmlns:p14="http://schemas.microsoft.com/office/powerpoint/2010/main" val="747798478"/>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6376"/>
            <a:ext cx="10515600" cy="1325563"/>
          </a:xfrm>
        </p:spPr>
        <p:txBody>
          <a:bodyPr/>
          <a:lstStyle/>
          <a:p>
            <a:r>
              <a:rPr lang="en-GB" dirty="0"/>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8" y="0"/>
            <a:ext cx="12237361" cy="6887694"/>
          </a:xfrm>
          <a:prstGeom prst="rect">
            <a:avLst/>
          </a:prstGeom>
        </p:spPr>
      </p:pic>
      <p:sp>
        <p:nvSpPr>
          <p:cNvPr id="3" name="Rectangle 2"/>
          <p:cNvSpPr/>
          <p:nvPr/>
        </p:nvSpPr>
        <p:spPr>
          <a:xfrm>
            <a:off x="3508533" y="1636076"/>
            <a:ext cx="6340462" cy="3877985"/>
          </a:xfrm>
          <a:prstGeom prst="rect">
            <a:avLst/>
          </a:prstGeom>
        </p:spPr>
        <p:txBody>
          <a:bodyPr wrap="square">
            <a:spAutoFit/>
          </a:bodyPr>
          <a:lstStyle/>
          <a:p>
            <a:r>
              <a:rPr lang="en-GB" sz="3600" dirty="0" smtClean="0">
                <a:solidFill>
                  <a:schemeClr val="bg1"/>
                </a:solidFill>
              </a:rPr>
              <a:t>Starter:</a:t>
            </a:r>
          </a:p>
          <a:p>
            <a:endParaRPr lang="en-GB" sz="1400" dirty="0">
              <a:solidFill>
                <a:schemeClr val="bg1"/>
              </a:solidFill>
              <a:latin typeface="+mj-lt"/>
            </a:endParaRPr>
          </a:p>
          <a:p>
            <a:pPr marL="342900" indent="-342900">
              <a:buFont typeface="Arial" charset="0"/>
              <a:buChar char="•"/>
            </a:pPr>
            <a:r>
              <a:rPr lang="en-GB" sz="2800" dirty="0" smtClean="0">
                <a:solidFill>
                  <a:schemeClr val="bg1"/>
                </a:solidFill>
                <a:latin typeface="+mj-lt"/>
              </a:rPr>
              <a:t>What </a:t>
            </a:r>
            <a:r>
              <a:rPr lang="en-GB" sz="2800" dirty="0">
                <a:solidFill>
                  <a:schemeClr val="bg1"/>
                </a:solidFill>
                <a:latin typeface="+mj-lt"/>
              </a:rPr>
              <a:t>is renewable energy</a:t>
            </a:r>
            <a:r>
              <a:rPr lang="en-GB" sz="2800" dirty="0" smtClean="0">
                <a:solidFill>
                  <a:schemeClr val="bg1"/>
                </a:solidFill>
                <a:latin typeface="+mj-lt"/>
              </a:rPr>
              <a:t>?</a:t>
            </a:r>
          </a:p>
          <a:p>
            <a:pPr marL="342900" indent="-342900">
              <a:buFont typeface="Arial" charset="0"/>
              <a:buChar char="•"/>
            </a:pPr>
            <a:endParaRPr lang="en-GB" sz="1400" dirty="0" smtClean="0">
              <a:solidFill>
                <a:schemeClr val="bg1"/>
              </a:solidFill>
              <a:latin typeface="+mj-lt"/>
            </a:endParaRPr>
          </a:p>
          <a:p>
            <a:pPr marL="342900" indent="-342900">
              <a:buFont typeface="Arial" charset="0"/>
              <a:buChar char="•"/>
            </a:pPr>
            <a:r>
              <a:rPr lang="en-GB" sz="2800" dirty="0" smtClean="0">
                <a:solidFill>
                  <a:schemeClr val="bg1"/>
                </a:solidFill>
                <a:latin typeface="+mj-lt"/>
              </a:rPr>
              <a:t>What </a:t>
            </a:r>
            <a:r>
              <a:rPr lang="en-GB" sz="2800" dirty="0">
                <a:solidFill>
                  <a:schemeClr val="bg1"/>
                </a:solidFill>
                <a:latin typeface="+mj-lt"/>
              </a:rPr>
              <a:t>sources/ types of renewable energy exist</a:t>
            </a:r>
            <a:r>
              <a:rPr lang="en-GB" sz="2800" dirty="0" smtClean="0">
                <a:solidFill>
                  <a:schemeClr val="bg1"/>
                </a:solidFill>
                <a:latin typeface="+mj-lt"/>
              </a:rPr>
              <a:t>?</a:t>
            </a:r>
            <a:r>
              <a:rPr lang="en-GB" sz="2800" dirty="0">
                <a:solidFill>
                  <a:schemeClr val="bg1"/>
                </a:solidFill>
                <a:latin typeface="+mj-lt"/>
              </a:rPr>
              <a:t/>
            </a:r>
            <a:br>
              <a:rPr lang="en-GB" sz="2800" dirty="0">
                <a:solidFill>
                  <a:schemeClr val="bg1"/>
                </a:solidFill>
                <a:latin typeface="+mj-lt"/>
              </a:rPr>
            </a:br>
            <a:endParaRPr lang="en-GB" sz="1200" dirty="0" smtClean="0">
              <a:solidFill>
                <a:schemeClr val="bg1"/>
              </a:solidFill>
              <a:latin typeface="+mj-lt"/>
            </a:endParaRPr>
          </a:p>
          <a:p>
            <a:pPr marL="342900" indent="-342900">
              <a:buFont typeface="Arial" charset="0"/>
              <a:buChar char="•"/>
            </a:pPr>
            <a:r>
              <a:rPr lang="en-GB" sz="2800" dirty="0" smtClean="0">
                <a:solidFill>
                  <a:schemeClr val="bg1"/>
                </a:solidFill>
                <a:latin typeface="+mj-lt"/>
              </a:rPr>
              <a:t>What </a:t>
            </a:r>
            <a:r>
              <a:rPr lang="en-GB" sz="2800" dirty="0">
                <a:solidFill>
                  <a:schemeClr val="bg1"/>
                </a:solidFill>
                <a:latin typeface="+mj-lt"/>
              </a:rPr>
              <a:t>are the positives and negatives of each renewable energy source?</a:t>
            </a:r>
            <a:r>
              <a:rPr lang="en-GB" sz="1200" dirty="0">
                <a:solidFill>
                  <a:schemeClr val="bg1"/>
                </a:solidFill>
              </a:rPr>
              <a:t/>
            </a:r>
            <a:br>
              <a:rPr lang="en-GB" sz="1200" dirty="0">
                <a:solidFill>
                  <a:schemeClr val="bg1"/>
                </a:solidFill>
              </a:rPr>
            </a:br>
            <a:r>
              <a:rPr lang="en-GB" sz="1200" dirty="0"/>
              <a:t/>
            </a:r>
            <a:br>
              <a:rPr lang="en-GB" sz="1200" dirty="0"/>
            </a:br>
            <a:endParaRPr lang="en-US" sz="1200" dirty="0"/>
          </a:p>
        </p:txBody>
      </p:sp>
    </p:spTree>
    <p:extLst>
      <p:ext uri="{BB962C8B-B14F-4D97-AF65-F5344CB8AC3E}">
        <p14:creationId xmlns:p14="http://schemas.microsoft.com/office/powerpoint/2010/main" val="466458398"/>
      </p:ext>
    </p:extLst>
  </p:cSld>
  <p:clrMapOvr>
    <a:masterClrMapping/>
  </p:clrMapOvr>
  <p:transition spd="slow">
    <p:push/>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
            <a:ext cx="12238679" cy="6888436"/>
          </a:xfrm>
          <a:prstGeom prst="rect">
            <a:avLst/>
          </a:prstGeom>
        </p:spPr>
      </p:pic>
      <p:sp>
        <p:nvSpPr>
          <p:cNvPr id="4" name="Rectangle 3"/>
          <p:cNvSpPr/>
          <p:nvPr/>
        </p:nvSpPr>
        <p:spPr>
          <a:xfrm>
            <a:off x="4071854" y="2567225"/>
            <a:ext cx="4321375" cy="1723549"/>
          </a:xfrm>
          <a:prstGeom prst="rect">
            <a:avLst/>
          </a:prstGeom>
        </p:spPr>
        <p:txBody>
          <a:bodyPr wrap="square">
            <a:spAutoFit/>
          </a:bodyPr>
          <a:lstStyle/>
          <a:p>
            <a:r>
              <a:rPr lang="en-GB" sz="2400" dirty="0" smtClean="0">
                <a:solidFill>
                  <a:schemeClr val="bg1"/>
                </a:solidFill>
              </a:rPr>
              <a:t>Today’s Focus:</a:t>
            </a:r>
            <a:r>
              <a:rPr lang="en-GB" sz="1400" dirty="0">
                <a:solidFill>
                  <a:schemeClr val="bg1"/>
                </a:solidFill>
              </a:rPr>
              <a:t/>
            </a:r>
            <a:br>
              <a:rPr lang="en-GB" sz="1400" dirty="0">
                <a:solidFill>
                  <a:schemeClr val="bg1"/>
                </a:solidFill>
              </a:rPr>
            </a:br>
            <a:r>
              <a:rPr lang="en-GB" sz="5400" dirty="0" smtClean="0">
                <a:solidFill>
                  <a:schemeClr val="bg1"/>
                </a:solidFill>
              </a:rPr>
              <a:t>Wind Turbines</a:t>
            </a:r>
            <a:r>
              <a:rPr lang="en-GB" sz="1400" dirty="0">
                <a:solidFill>
                  <a:schemeClr val="bg1"/>
                </a:solidFill>
              </a:rPr>
              <a:t/>
            </a:r>
            <a:br>
              <a:rPr lang="en-GB" sz="1400" dirty="0">
                <a:solidFill>
                  <a:schemeClr val="bg1"/>
                </a:solidFill>
              </a:rPr>
            </a:br>
            <a:r>
              <a:rPr lang="en-GB" sz="1400" dirty="0"/>
              <a:t/>
            </a:r>
            <a:br>
              <a:rPr lang="en-GB" sz="1400" dirty="0"/>
            </a:br>
            <a:endParaRPr lang="en-US" sz="1400" dirty="0"/>
          </a:p>
        </p:txBody>
      </p:sp>
    </p:spTree>
    <p:extLst>
      <p:ext uri="{BB962C8B-B14F-4D97-AF65-F5344CB8AC3E}">
        <p14:creationId xmlns:p14="http://schemas.microsoft.com/office/powerpoint/2010/main" val="2945473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8" y="0"/>
            <a:ext cx="12237361" cy="6887694"/>
          </a:xfrm>
          <a:prstGeom prst="rect">
            <a:avLst/>
          </a:prstGeom>
        </p:spPr>
      </p:pic>
      <p:sp>
        <p:nvSpPr>
          <p:cNvPr id="6" name="Rectangle 5"/>
          <p:cNvSpPr/>
          <p:nvPr/>
        </p:nvSpPr>
        <p:spPr>
          <a:xfrm>
            <a:off x="3788477" y="2061982"/>
            <a:ext cx="3687268" cy="3416320"/>
          </a:xfrm>
          <a:prstGeom prst="rect">
            <a:avLst/>
          </a:prstGeom>
        </p:spPr>
        <p:txBody>
          <a:bodyPr wrap="square">
            <a:spAutoFit/>
          </a:bodyPr>
          <a:lstStyle/>
          <a:p>
            <a:r>
              <a:rPr lang="en-GB" sz="2400" dirty="0" smtClean="0">
                <a:solidFill>
                  <a:schemeClr val="bg1"/>
                </a:solidFill>
              </a:rPr>
              <a:t>Advantages</a:t>
            </a:r>
            <a:r>
              <a:rPr lang="en-GB" sz="2400" dirty="0">
                <a:solidFill>
                  <a:schemeClr val="bg1"/>
                </a:solidFill>
              </a:rPr>
              <a:t>: </a:t>
            </a:r>
            <a:r>
              <a:rPr lang="en-GB" sz="2400" dirty="0">
                <a:solidFill>
                  <a:schemeClr val="bg1"/>
                </a:solidFill>
                <a:latin typeface="+mj-lt"/>
              </a:rPr>
              <a:t>W</a:t>
            </a:r>
            <a:r>
              <a:rPr lang="en-GB" sz="2400" dirty="0" smtClean="0">
                <a:solidFill>
                  <a:schemeClr val="bg1"/>
                </a:solidFill>
                <a:latin typeface="+mj-lt"/>
              </a:rPr>
              <a:t>ind </a:t>
            </a:r>
            <a:r>
              <a:rPr lang="en-GB" sz="2400" dirty="0">
                <a:solidFill>
                  <a:schemeClr val="bg1"/>
                </a:solidFill>
                <a:latin typeface="+mj-lt"/>
              </a:rPr>
              <a:t>is renewable and not dependant on fossil fuels.</a:t>
            </a:r>
            <a:br>
              <a:rPr lang="en-GB" sz="2400" dirty="0">
                <a:solidFill>
                  <a:schemeClr val="bg1"/>
                </a:solidFill>
                <a:latin typeface="+mj-lt"/>
              </a:rPr>
            </a:br>
            <a:r>
              <a:rPr lang="en-GB" sz="2400" dirty="0">
                <a:solidFill>
                  <a:schemeClr val="bg1"/>
                </a:solidFill>
                <a:latin typeface="+mj-lt"/>
              </a:rPr>
              <a:t> </a:t>
            </a:r>
            <a:br>
              <a:rPr lang="en-GB" sz="2400" dirty="0">
                <a:solidFill>
                  <a:schemeClr val="bg1"/>
                </a:solidFill>
                <a:latin typeface="+mj-lt"/>
              </a:rPr>
            </a:br>
            <a:r>
              <a:rPr lang="en-GB" sz="2400" dirty="0">
                <a:solidFill>
                  <a:schemeClr val="bg1"/>
                </a:solidFill>
              </a:rPr>
              <a:t>Disadvantages: </a:t>
            </a:r>
            <a:r>
              <a:rPr lang="en-GB" sz="2400" dirty="0">
                <a:solidFill>
                  <a:schemeClr val="bg1"/>
                </a:solidFill>
                <a:latin typeface="+mj-lt"/>
              </a:rPr>
              <a:t>W</a:t>
            </a:r>
            <a:r>
              <a:rPr lang="en-GB" sz="2400" dirty="0" smtClean="0">
                <a:solidFill>
                  <a:schemeClr val="bg1"/>
                </a:solidFill>
                <a:latin typeface="+mj-lt"/>
              </a:rPr>
              <a:t>ind </a:t>
            </a:r>
            <a:r>
              <a:rPr lang="en-GB" sz="2400" dirty="0">
                <a:solidFill>
                  <a:schemeClr val="bg1"/>
                </a:solidFill>
                <a:latin typeface="+mj-lt"/>
              </a:rPr>
              <a:t>farms can be noisy and spoil views. If </a:t>
            </a:r>
            <a:r>
              <a:rPr lang="en-GB" sz="2400" dirty="0" smtClean="0">
                <a:solidFill>
                  <a:schemeClr val="bg1"/>
                </a:solidFill>
                <a:latin typeface="+mj-lt"/>
              </a:rPr>
              <a:t>there’s no </a:t>
            </a:r>
            <a:r>
              <a:rPr lang="en-GB" sz="2400" dirty="0">
                <a:solidFill>
                  <a:schemeClr val="bg1"/>
                </a:solidFill>
                <a:latin typeface="+mj-lt"/>
              </a:rPr>
              <a:t>wind, they </a:t>
            </a:r>
            <a:r>
              <a:rPr lang="en-GB" sz="2400" dirty="0" smtClean="0">
                <a:solidFill>
                  <a:schemeClr val="bg1"/>
                </a:solidFill>
                <a:latin typeface="+mj-lt"/>
              </a:rPr>
              <a:t>can’t generate </a:t>
            </a:r>
            <a:r>
              <a:rPr lang="en-GB" sz="2400" dirty="0">
                <a:solidFill>
                  <a:schemeClr val="bg1"/>
                </a:solidFill>
                <a:latin typeface="+mj-lt"/>
              </a:rPr>
              <a:t>electricity.</a:t>
            </a:r>
            <a:r>
              <a:rPr lang="en-GB" sz="2400" dirty="0">
                <a:latin typeface="+mj-lt"/>
              </a:rPr>
              <a:t/>
            </a:r>
            <a:br>
              <a:rPr lang="en-GB" sz="2400" dirty="0">
                <a:latin typeface="+mj-lt"/>
              </a:rPr>
            </a:br>
            <a:endParaRPr lang="en-US" sz="2400" dirty="0">
              <a:latin typeface="+mj-lt"/>
            </a:endParaRPr>
          </a:p>
        </p:txBody>
      </p:sp>
    </p:spTree>
    <p:extLst>
      <p:ext uri="{BB962C8B-B14F-4D97-AF65-F5344CB8AC3E}">
        <p14:creationId xmlns:p14="http://schemas.microsoft.com/office/powerpoint/2010/main" val="2667679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8" y="0"/>
            <a:ext cx="12237361" cy="6887695"/>
          </a:xfrm>
          <a:prstGeom prst="rect">
            <a:avLst/>
          </a:prstGeom>
        </p:spPr>
      </p:pic>
      <p:sp>
        <p:nvSpPr>
          <p:cNvPr id="10" name="TextBox 9"/>
          <p:cNvSpPr txBox="1"/>
          <p:nvPr/>
        </p:nvSpPr>
        <p:spPr>
          <a:xfrm>
            <a:off x="8060550" y="1229445"/>
            <a:ext cx="3611497" cy="4770537"/>
          </a:xfrm>
          <a:prstGeom prst="rect">
            <a:avLst/>
          </a:prstGeom>
          <a:noFill/>
        </p:spPr>
        <p:txBody>
          <a:bodyPr wrap="square" rtlCol="0">
            <a:spAutoFit/>
          </a:bodyPr>
          <a:lstStyle/>
          <a:p>
            <a:r>
              <a:rPr lang="en-GB" sz="4000" dirty="0" smtClean="0">
                <a:solidFill>
                  <a:schemeClr val="bg1"/>
                </a:solidFill>
              </a:rPr>
              <a:t>Scenario</a:t>
            </a:r>
          </a:p>
          <a:p>
            <a:endParaRPr lang="en-GB" sz="2400" dirty="0" smtClean="0">
              <a:solidFill>
                <a:schemeClr val="bg1"/>
              </a:solidFill>
            </a:endParaRPr>
          </a:p>
          <a:p>
            <a:pPr lvl="0"/>
            <a:r>
              <a:rPr lang="en-GB" sz="2400" dirty="0">
                <a:solidFill>
                  <a:schemeClr val="bg1"/>
                </a:solidFill>
              </a:rPr>
              <a:t>The local council aspires to be the first ‘green’ town and has received funding to invest heavily in renewable energy. The problem is, the council have decided on wind turbines without taking into consideration any of the local residents’ feelings. </a:t>
            </a:r>
          </a:p>
        </p:txBody>
      </p:sp>
      <p:cxnSp>
        <p:nvCxnSpPr>
          <p:cNvPr id="12" name="Straight Connector 11"/>
          <p:cNvCxnSpPr/>
          <p:nvPr/>
        </p:nvCxnSpPr>
        <p:spPr>
          <a:xfrm>
            <a:off x="8175812" y="2052916"/>
            <a:ext cx="3496235"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121376193"/>
      </p:ext>
    </p:extLst>
  </p:cSld>
  <p:clrMapOvr>
    <a:masterClrMapping/>
  </p:clrMapOvr>
  <p:transition spd="slow">
    <p:push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2"/>
            <a:ext cx="12240000" cy="6889180"/>
          </a:xfrm>
          <a:prstGeom prst="rect">
            <a:avLst/>
          </a:prstGeom>
        </p:spPr>
      </p:pic>
      <p:sp>
        <p:nvSpPr>
          <p:cNvPr id="8" name="TextBox 7"/>
          <p:cNvSpPr txBox="1"/>
          <p:nvPr/>
        </p:nvSpPr>
        <p:spPr>
          <a:xfrm>
            <a:off x="8060551" y="1229445"/>
            <a:ext cx="3526972" cy="3046988"/>
          </a:xfrm>
          <a:prstGeom prst="rect">
            <a:avLst/>
          </a:prstGeom>
          <a:noFill/>
        </p:spPr>
        <p:txBody>
          <a:bodyPr wrap="square" rtlCol="0">
            <a:spAutoFit/>
          </a:bodyPr>
          <a:lstStyle/>
          <a:p>
            <a:r>
              <a:rPr lang="en-GB" sz="2400" dirty="0">
                <a:solidFill>
                  <a:schemeClr val="bg1"/>
                </a:solidFill>
              </a:rPr>
              <a:t>The community have expressed their concerns to the local council who have agreed to have a community meeting to enable local residents to present their thoughts on the proposed plans.</a:t>
            </a:r>
          </a:p>
        </p:txBody>
      </p:sp>
    </p:spTree>
    <p:extLst>
      <p:ext uri="{BB962C8B-B14F-4D97-AF65-F5344CB8AC3E}">
        <p14:creationId xmlns:p14="http://schemas.microsoft.com/office/powerpoint/2010/main" val="872842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29"/>
            <a:ext cx="12240000" cy="6889180"/>
          </a:xfrm>
          <a:prstGeom prst="rect">
            <a:avLst/>
          </a:prstGeom>
        </p:spPr>
      </p:pic>
    </p:spTree>
    <p:extLst>
      <p:ext uri="{BB962C8B-B14F-4D97-AF65-F5344CB8AC3E}">
        <p14:creationId xmlns:p14="http://schemas.microsoft.com/office/powerpoint/2010/main" val="3820601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6" y="0"/>
            <a:ext cx="12240000" cy="6892008"/>
          </a:xfrm>
          <a:prstGeom prst="rect">
            <a:avLst/>
          </a:prstGeom>
        </p:spPr>
      </p:pic>
      <p:sp>
        <p:nvSpPr>
          <p:cNvPr id="8" name="TextBox 7"/>
          <p:cNvSpPr txBox="1"/>
          <p:nvPr/>
        </p:nvSpPr>
        <p:spPr>
          <a:xfrm>
            <a:off x="1515807" y="2019434"/>
            <a:ext cx="6546797" cy="3293209"/>
          </a:xfrm>
          <a:prstGeom prst="rect">
            <a:avLst/>
          </a:prstGeom>
          <a:noFill/>
        </p:spPr>
        <p:txBody>
          <a:bodyPr wrap="square" rtlCol="0">
            <a:spAutoFit/>
          </a:bodyPr>
          <a:lstStyle/>
          <a:p>
            <a:pPr algn="ctr"/>
            <a:r>
              <a:rPr lang="en-GB" sz="4000" dirty="0" smtClean="0">
                <a:solidFill>
                  <a:srgbClr val="C00000"/>
                </a:solidFill>
              </a:rPr>
              <a:t>TASK:</a:t>
            </a:r>
            <a:endParaRPr lang="en-GB" sz="4000" dirty="0">
              <a:solidFill>
                <a:srgbClr val="C00000"/>
              </a:solidFill>
            </a:endParaRPr>
          </a:p>
          <a:p>
            <a:pPr algn="ctr"/>
            <a:r>
              <a:rPr lang="en-GB" sz="2800" dirty="0" smtClean="0">
                <a:solidFill>
                  <a:srgbClr val="C00000"/>
                </a:solidFill>
                <a:latin typeface="+mj-lt"/>
              </a:rPr>
              <a:t>In groups, you are going to be </a:t>
            </a:r>
            <a:r>
              <a:rPr lang="en-GB" sz="2800" dirty="0">
                <a:solidFill>
                  <a:srgbClr val="C00000"/>
                </a:solidFill>
                <a:latin typeface="+mj-lt"/>
              </a:rPr>
              <a:t>given the character of a local </a:t>
            </a:r>
            <a:r>
              <a:rPr lang="en-GB" sz="2800" dirty="0" smtClean="0">
                <a:solidFill>
                  <a:srgbClr val="C00000"/>
                </a:solidFill>
                <a:latin typeface="+mj-lt"/>
              </a:rPr>
              <a:t>resident. You need to come up with where, if anywhere, you think the wind turbines should be placed in the town. Alternatively, you need to come up with other renewable energy options. </a:t>
            </a:r>
            <a:endParaRPr lang="en-GB" sz="2800" dirty="0">
              <a:solidFill>
                <a:srgbClr val="C00000"/>
              </a:solidFill>
              <a:latin typeface="+mj-lt"/>
            </a:endParaRPr>
          </a:p>
        </p:txBody>
      </p:sp>
    </p:spTree>
    <p:extLst>
      <p:ext uri="{BB962C8B-B14F-4D97-AF65-F5344CB8AC3E}">
        <p14:creationId xmlns:p14="http://schemas.microsoft.com/office/powerpoint/2010/main" val="1356873749"/>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0c26c3ef-5a2c-41bb-956e-56cb02cd1f15">5A7UCDRFNTMF-547317724-39885</_dlc_DocId>
    <_dlc_DocIdUrl xmlns="0c26c3ef-5a2c-41bb-956e-56cb02cd1f15">
      <Url>https://aheadpartnership.sharepoint.com/Files/_layouts/15/DocIdRedir.aspx?ID=5A7UCDRFNTMF-547317724-39885</Url>
      <Description>5A7UCDRFNTMF-547317724-39885</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D2F922A74E8024F8229C8E376BDB8BD" ma:contentTypeVersion="9" ma:contentTypeDescription="Create a new document." ma:contentTypeScope="" ma:versionID="53e1b15b566999cbca82ea77e47a877b">
  <xsd:schema xmlns:xsd="http://www.w3.org/2001/XMLSchema" xmlns:xs="http://www.w3.org/2001/XMLSchema" xmlns:p="http://schemas.microsoft.com/office/2006/metadata/properties" xmlns:ns2="0c26c3ef-5a2c-41bb-956e-56cb02cd1f15" xmlns:ns3="5b23bf9c-4622-4c60-bcdf-b4a05b1bfa39" targetNamespace="http://schemas.microsoft.com/office/2006/metadata/properties" ma:root="true" ma:fieldsID="0d4793130226152297e76f944e1568a7" ns2:_="" ns3:_="">
    <xsd:import namespace="0c26c3ef-5a2c-41bb-956e-56cb02cd1f15"/>
    <xsd:import namespace="5b23bf9c-4622-4c60-bcdf-b4a05b1bfa39"/>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26c3ef-5a2c-41bb-956e-56cb02cd1f1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description="" ma:internalName="SharedWithDetails" ma:readOnly="true">
      <xsd:simpleType>
        <xsd:restriction base="dms:Note">
          <xsd:maxLength value="255"/>
        </xsd:restriction>
      </xsd:simpleType>
    </xsd:element>
    <xsd:element name="LastSharedByUser" ma:index="13" nillable="true" ma:displayName="Last Shared By User" ma:description="" ma:internalName="LastSharedByUser" ma:readOnly="true">
      <xsd:simpleType>
        <xsd:restriction base="dms:Note">
          <xsd:maxLength value="255"/>
        </xsd:restriction>
      </xsd:simpleType>
    </xsd:element>
    <xsd:element name="LastSharedByTime" ma:index="14"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5b23bf9c-4622-4c60-bcdf-b4a05b1bfa39" elementFormDefault="qualified">
    <xsd:import namespace="http://schemas.microsoft.com/office/2006/documentManagement/types"/>
    <xsd:import namespace="http://schemas.microsoft.com/office/infopath/2007/PartnerControls"/>
    <xsd:element name="MediaServiceMetadata" ma:index="15" nillable="true" ma:displayName="MediaServiceMetadata" ma:description="" ma:hidden="true" ma:internalName="MediaServiceMetadata" ma:readOnly="true">
      <xsd:simpleType>
        <xsd:restriction base="dms:Note"/>
      </xsd:simpleType>
    </xsd:element>
    <xsd:element name="MediaServiceFastMetadata" ma:index="16" nillable="true" ma:displayName="MediaServiceFastMetadata" ma:description="" ma:hidden="true" ma:internalName="MediaServiceFastMetadata" ma:readOnly="true">
      <xsd:simpleType>
        <xsd:restriction base="dms:Note"/>
      </xsd:simpleType>
    </xsd:element>
    <xsd:element name="MediaServiceDateTaken" ma:index="17" nillable="true" ma:displayName="MediaServiceDateTaken" ma:description="" ma:hidden="true" ma:internalName="MediaServiceDateTaken" ma:readOnly="true">
      <xsd:simpleType>
        <xsd:restriction base="dms:Text"/>
      </xsd:simpleType>
    </xsd:element>
    <xsd:element name="MediaServiceAutoTags" ma:index="18" nillable="true" ma:displayName="MediaServiceAutoTags" ma:description="" ma:internalName="MediaServiceAutoTags" ma:readOnly="true">
      <xsd:simpleType>
        <xsd:restriction base="dms:Text"/>
      </xsd:simpleType>
    </xsd:element>
    <xsd:element name="MediaServiceLocation" ma:index="19" nillable="true" ma:displayName="MediaServiceLocation" ma:descrip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88DFDCB-16E3-48F9-8886-1A340AF87578}">
  <ds:schemaRefs>
    <ds:schemaRef ds:uri="http://purl.org/dc/terms/"/>
    <ds:schemaRef ds:uri="http://schemas.openxmlformats.org/package/2006/metadata/core-properties"/>
    <ds:schemaRef ds:uri="5b23bf9c-4622-4c60-bcdf-b4a05b1bfa39"/>
    <ds:schemaRef ds:uri="http://schemas.microsoft.com/office/2006/documentManagement/types"/>
    <ds:schemaRef ds:uri="http://schemas.microsoft.com/office/infopath/2007/PartnerControls"/>
    <ds:schemaRef ds:uri="http://purl.org/dc/elements/1.1/"/>
    <ds:schemaRef ds:uri="http://schemas.microsoft.com/office/2006/metadata/properties"/>
    <ds:schemaRef ds:uri="0c26c3ef-5a2c-41bb-956e-56cb02cd1f15"/>
    <ds:schemaRef ds:uri="http://www.w3.org/XML/1998/namespace"/>
    <ds:schemaRef ds:uri="http://purl.org/dc/dcmitype/"/>
  </ds:schemaRefs>
</ds:datastoreItem>
</file>

<file path=customXml/itemProps2.xml><?xml version="1.0" encoding="utf-8"?>
<ds:datastoreItem xmlns:ds="http://schemas.openxmlformats.org/officeDocument/2006/customXml" ds:itemID="{9F64EBD0-7BF2-4876-B35C-EB2E6FDAF5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26c3ef-5a2c-41bb-956e-56cb02cd1f15"/>
    <ds:schemaRef ds:uri="5b23bf9c-4622-4c60-bcdf-b4a05b1bfa3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8F97F54-C47D-45CD-97CC-F293A71DCB8B}">
  <ds:schemaRefs>
    <ds:schemaRef ds:uri="http://schemas.microsoft.com/sharepoint/events"/>
  </ds:schemaRefs>
</ds:datastoreItem>
</file>

<file path=customXml/itemProps4.xml><?xml version="1.0" encoding="utf-8"?>
<ds:datastoreItem xmlns:ds="http://schemas.openxmlformats.org/officeDocument/2006/customXml" ds:itemID="{3A9FFDCB-060F-48CE-BB06-8BDA8228E78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6101</TotalTime>
  <Words>654</Words>
  <Application>Microsoft Macintosh PowerPoint</Application>
  <PresentationFormat>Widescreen</PresentationFormat>
  <Paragraphs>85</Paragraphs>
  <Slides>19</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Calibri</vt:lpstr>
      <vt:lpstr>Calibri Light</vt:lpstr>
      <vt:lpstr>Arial</vt:lpstr>
      <vt:lpstr>Office Theme</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Lapage PS</Company>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NPG - Citizenship Lesson 1</dc:title>
  <dc:creator>Chris O'Reilly</dc:creator>
  <cp:lastModifiedBy>Patrick Pyka | Blumilk</cp:lastModifiedBy>
  <cp:revision>79</cp:revision>
  <dcterms:created xsi:type="dcterms:W3CDTF">2018-01-30T07:53:50Z</dcterms:created>
  <dcterms:modified xsi:type="dcterms:W3CDTF">2018-01-31T14:10:00Z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0x0101003D2F922A74E8024F8229C8E376BDB8BD</vt:lpwstr>
  </property>
  <property fmtid="{D5CDD505-2E9C-101B-9397-08002B2CF9AE}" pid="3" name="_dlc_DocIdItemGuid">
    <vt:lpwstr>c7fd01cd-e946-4b77-aba8-82d5e0e9f2ea</vt:lpwstr>
  </property>
</Properties>
</file>